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3.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62" r:id="rId7"/>
    <p:sldId id="261" r:id="rId8"/>
    <p:sldId id="264" r:id="rId9"/>
    <p:sldId id="263" r:id="rId10"/>
    <p:sldId id="289" r:id="rId11"/>
    <p:sldId id="267" r:id="rId12"/>
    <p:sldId id="268" r:id="rId13"/>
    <p:sldId id="269" r:id="rId14"/>
    <p:sldId id="270" r:id="rId15"/>
    <p:sldId id="271" r:id="rId16"/>
    <p:sldId id="290" r:id="rId17"/>
    <p:sldId id="287" r:id="rId18"/>
    <p:sldId id="272" r:id="rId19"/>
    <p:sldId id="288" r:id="rId20"/>
    <p:sldId id="273" r:id="rId21"/>
    <p:sldId id="274" r:id="rId22"/>
    <p:sldId id="275" r:id="rId23"/>
    <p:sldId id="278" r:id="rId24"/>
    <p:sldId id="279" r:id="rId25"/>
    <p:sldId id="280" r:id="rId26"/>
    <p:sldId id="285" r:id="rId27"/>
    <p:sldId id="286" r:id="rId2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1EEA1-56D8-446F-B771-6315F7CDBF8A}" v="2" dt="2025-10-06T10:49:56.09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5" autoAdjust="0"/>
    <p:restoredTop sz="94660"/>
  </p:normalViewPr>
  <p:slideViewPr>
    <p:cSldViewPr>
      <p:cViewPr varScale="1">
        <p:scale>
          <a:sx n="105" d="100"/>
          <a:sy n="105" d="100"/>
        </p:scale>
        <p:origin x="76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Hampshire" userId="eb8a2bd5-f99a-4388-b98e-c132b25d73db" providerId="ADAL" clId="{13CB6CFC-09D5-40FC-B015-8E20696836A1}"/>
    <pc:docChg chg="modSld">
      <pc:chgData name="Rebecca Hampshire" userId="eb8a2bd5-f99a-4388-b98e-c132b25d73db" providerId="ADAL" clId="{13CB6CFC-09D5-40FC-B015-8E20696836A1}" dt="2025-10-06T10:52:05.123" v="38" actId="20577"/>
      <pc:docMkLst>
        <pc:docMk/>
      </pc:docMkLst>
      <pc:sldChg chg="modSp mod">
        <pc:chgData name="Rebecca Hampshire" userId="eb8a2bd5-f99a-4388-b98e-c132b25d73db" providerId="ADAL" clId="{13CB6CFC-09D5-40FC-B015-8E20696836A1}" dt="2025-10-06T10:41:55.497" v="10" actId="20577"/>
        <pc:sldMkLst>
          <pc:docMk/>
          <pc:sldMk cId="0" sldId="256"/>
        </pc:sldMkLst>
        <pc:spChg chg="mod">
          <ac:chgData name="Rebecca Hampshire" userId="eb8a2bd5-f99a-4388-b98e-c132b25d73db" providerId="ADAL" clId="{13CB6CFC-09D5-40FC-B015-8E20696836A1}" dt="2025-10-06T10:41:55.497" v="10" actId="20577"/>
          <ac:spMkLst>
            <pc:docMk/>
            <pc:sldMk cId="0" sldId="256"/>
            <ac:spMk id="3" creationId="{00000000-0000-0000-0000-000000000000}"/>
          </ac:spMkLst>
        </pc:spChg>
      </pc:sldChg>
      <pc:sldChg chg="modSp mod">
        <pc:chgData name="Rebecca Hampshire" userId="eb8a2bd5-f99a-4388-b98e-c132b25d73db" providerId="ADAL" clId="{13CB6CFC-09D5-40FC-B015-8E20696836A1}" dt="2025-10-06T10:42:06.535" v="11" actId="6549"/>
        <pc:sldMkLst>
          <pc:docMk/>
          <pc:sldMk cId="0" sldId="257"/>
        </pc:sldMkLst>
        <pc:spChg chg="mod">
          <ac:chgData name="Rebecca Hampshire" userId="eb8a2bd5-f99a-4388-b98e-c132b25d73db" providerId="ADAL" clId="{13CB6CFC-09D5-40FC-B015-8E20696836A1}" dt="2025-10-06T10:42:06.535" v="11" actId="6549"/>
          <ac:spMkLst>
            <pc:docMk/>
            <pc:sldMk cId="0" sldId="257"/>
            <ac:spMk id="5" creationId="{00000000-0000-0000-0000-000000000000}"/>
          </ac:spMkLst>
        </pc:spChg>
      </pc:sldChg>
      <pc:sldChg chg="modSp">
        <pc:chgData name="Rebecca Hampshire" userId="eb8a2bd5-f99a-4388-b98e-c132b25d73db" providerId="ADAL" clId="{13CB6CFC-09D5-40FC-B015-8E20696836A1}" dt="2025-10-06T10:47:42.364" v="12" actId="20578"/>
        <pc:sldMkLst>
          <pc:docMk/>
          <pc:sldMk cId="0" sldId="268"/>
        </pc:sldMkLst>
        <pc:spChg chg="mod">
          <ac:chgData name="Rebecca Hampshire" userId="eb8a2bd5-f99a-4388-b98e-c132b25d73db" providerId="ADAL" clId="{13CB6CFC-09D5-40FC-B015-8E20696836A1}" dt="2025-10-06T10:47:42.364" v="12" actId="20578"/>
          <ac:spMkLst>
            <pc:docMk/>
            <pc:sldMk cId="0" sldId="268"/>
            <ac:spMk id="3" creationId="{00000000-0000-0000-0000-000000000000}"/>
          </ac:spMkLst>
        </pc:spChg>
      </pc:sldChg>
      <pc:sldChg chg="modSp">
        <pc:chgData name="Rebecca Hampshire" userId="eb8a2bd5-f99a-4388-b98e-c132b25d73db" providerId="ADAL" clId="{13CB6CFC-09D5-40FC-B015-8E20696836A1}" dt="2025-10-06T10:49:56.084" v="13" actId="20578"/>
        <pc:sldMkLst>
          <pc:docMk/>
          <pc:sldMk cId="0" sldId="273"/>
        </pc:sldMkLst>
        <pc:spChg chg="mod">
          <ac:chgData name="Rebecca Hampshire" userId="eb8a2bd5-f99a-4388-b98e-c132b25d73db" providerId="ADAL" clId="{13CB6CFC-09D5-40FC-B015-8E20696836A1}" dt="2025-10-06T10:49:56.084" v="13" actId="20578"/>
          <ac:spMkLst>
            <pc:docMk/>
            <pc:sldMk cId="0" sldId="273"/>
            <ac:spMk id="3" creationId="{00000000-0000-0000-0000-000000000000}"/>
          </ac:spMkLst>
        </pc:spChg>
      </pc:sldChg>
      <pc:sldChg chg="modSp mod">
        <pc:chgData name="Rebecca Hampshire" userId="eb8a2bd5-f99a-4388-b98e-c132b25d73db" providerId="ADAL" clId="{13CB6CFC-09D5-40FC-B015-8E20696836A1}" dt="2025-10-06T10:51:21.834" v="19" actId="1076"/>
        <pc:sldMkLst>
          <pc:docMk/>
          <pc:sldMk cId="0" sldId="279"/>
        </pc:sldMkLst>
        <pc:spChg chg="mod">
          <ac:chgData name="Rebecca Hampshire" userId="eb8a2bd5-f99a-4388-b98e-c132b25d73db" providerId="ADAL" clId="{13CB6CFC-09D5-40FC-B015-8E20696836A1}" dt="2025-10-06T10:51:21.834" v="19" actId="1076"/>
          <ac:spMkLst>
            <pc:docMk/>
            <pc:sldMk cId="0" sldId="279"/>
            <ac:spMk id="2" creationId="{00000000-0000-0000-0000-000000000000}"/>
          </ac:spMkLst>
        </pc:spChg>
        <pc:spChg chg="mod">
          <ac:chgData name="Rebecca Hampshire" userId="eb8a2bd5-f99a-4388-b98e-c132b25d73db" providerId="ADAL" clId="{13CB6CFC-09D5-40FC-B015-8E20696836A1}" dt="2025-10-06T10:51:13.989" v="18" actId="14100"/>
          <ac:spMkLst>
            <pc:docMk/>
            <pc:sldMk cId="0" sldId="279"/>
            <ac:spMk id="7" creationId="{00000000-0000-0000-0000-000000000000}"/>
          </ac:spMkLst>
        </pc:spChg>
      </pc:sldChg>
      <pc:sldChg chg="modSp mod">
        <pc:chgData name="Rebecca Hampshire" userId="eb8a2bd5-f99a-4388-b98e-c132b25d73db" providerId="ADAL" clId="{13CB6CFC-09D5-40FC-B015-8E20696836A1}" dt="2025-10-06T10:51:55.141" v="31" actId="20577"/>
        <pc:sldMkLst>
          <pc:docMk/>
          <pc:sldMk cId="0" sldId="285"/>
        </pc:sldMkLst>
        <pc:spChg chg="mod">
          <ac:chgData name="Rebecca Hampshire" userId="eb8a2bd5-f99a-4388-b98e-c132b25d73db" providerId="ADAL" clId="{13CB6CFC-09D5-40FC-B015-8E20696836A1}" dt="2025-10-06T10:51:55.141" v="31" actId="20577"/>
          <ac:spMkLst>
            <pc:docMk/>
            <pc:sldMk cId="0" sldId="285"/>
            <ac:spMk id="8" creationId="{00000000-0000-0000-0000-000000000000}"/>
          </ac:spMkLst>
        </pc:spChg>
      </pc:sldChg>
      <pc:sldChg chg="modSp mod">
        <pc:chgData name="Rebecca Hampshire" userId="eb8a2bd5-f99a-4388-b98e-c132b25d73db" providerId="ADAL" clId="{13CB6CFC-09D5-40FC-B015-8E20696836A1}" dt="2025-10-06T10:52:05.123" v="38" actId="20577"/>
        <pc:sldMkLst>
          <pc:docMk/>
          <pc:sldMk cId="0" sldId="286"/>
        </pc:sldMkLst>
        <pc:spChg chg="mod">
          <ac:chgData name="Rebecca Hampshire" userId="eb8a2bd5-f99a-4388-b98e-c132b25d73db" providerId="ADAL" clId="{13CB6CFC-09D5-40FC-B015-8E20696836A1}" dt="2025-10-06T10:52:05.123" v="38" actId="20577"/>
          <ac:spMkLst>
            <pc:docMk/>
            <pc:sldMk cId="0" sldId="286"/>
            <ac:spMk id="3" creationId="{00000000-0000-0000-0000-000000000000}"/>
          </ac:spMkLst>
        </pc:spChg>
      </pc:sldChg>
    </pc:docChg>
  </pc:docChgLst>
  <pc:docChgLst>
    <pc:chgData name="Sarah Cliffe" userId="3780b694-a180-4b56-abbb-385c6981d2a6" providerId="ADAL" clId="{8803D800-DBB8-4CD8-B3A4-DC7C3BEABC11}"/>
    <pc:docChg chg="undo custSel modSld">
      <pc:chgData name="Sarah Cliffe" userId="3780b694-a180-4b56-abbb-385c6981d2a6" providerId="ADAL" clId="{8803D800-DBB8-4CD8-B3A4-DC7C3BEABC11}" dt="2025-10-07T09:00:43.073" v="168" actId="20577"/>
      <pc:docMkLst>
        <pc:docMk/>
      </pc:docMkLst>
      <pc:sldChg chg="modSp mod">
        <pc:chgData name="Sarah Cliffe" userId="3780b694-a180-4b56-abbb-385c6981d2a6" providerId="ADAL" clId="{8803D800-DBB8-4CD8-B3A4-DC7C3BEABC11}" dt="2025-10-07T09:00:43.073" v="168" actId="20577"/>
        <pc:sldMkLst>
          <pc:docMk/>
          <pc:sldMk cId="0" sldId="285"/>
        </pc:sldMkLst>
        <pc:spChg chg="mod">
          <ac:chgData name="Sarah Cliffe" userId="3780b694-a180-4b56-abbb-385c6981d2a6" providerId="ADAL" clId="{8803D800-DBB8-4CD8-B3A4-DC7C3BEABC11}" dt="2025-10-07T09:00:43.073" v="168" actId="20577"/>
          <ac:spMkLst>
            <pc:docMk/>
            <pc:sldMk cId="0" sldId="285"/>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6939" y="354584"/>
            <a:ext cx="10358120" cy="1219835"/>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733526" y="1882520"/>
            <a:ext cx="10724946" cy="422910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omerset.gov.uk/children-families-and-education/the-local-offer/education-health-and-care-plans/"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png"/><Relationship Id="rId7" Type="http://schemas.openxmlformats.org/officeDocument/2006/relationships/hyperlink" Target="https://www.somerset.gov.uk/send/family-intervention-service/"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https://www.somerset.gov.uk/children-families-and-education/the-local-offer/" TargetMode="External"/><Relationship Id="rId5" Type="http://schemas.openxmlformats.org/officeDocument/2006/relationships/hyperlink" Target="https://somersetsend.org.uk/" TargetMode="Externa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omerset.gov.uk/children-families-and-education/the-local-offer/"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omerset.gov.uk/children-families-and-education/the-local-offer/education/graduated-response/"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48000" y="5029200"/>
            <a:ext cx="5888990" cy="1247775"/>
          </a:xfrm>
          <a:prstGeom prst="rect">
            <a:avLst/>
          </a:prstGeom>
        </p:spPr>
        <p:txBody>
          <a:bodyPr vert="horz" wrap="square" lIns="0" tIns="181610" rIns="0" bIns="0" rtlCol="0">
            <a:spAutoFit/>
          </a:bodyPr>
          <a:lstStyle/>
          <a:p>
            <a:pPr algn="ctr">
              <a:lnSpc>
                <a:spcPct val="100000"/>
              </a:lnSpc>
              <a:spcBef>
                <a:spcPts val="1430"/>
              </a:spcBef>
            </a:pPr>
            <a:r>
              <a:rPr sz="4400" b="1" dirty="0">
                <a:latin typeface="Calibri"/>
                <a:cs typeface="Calibri"/>
              </a:rPr>
              <a:t>SEND</a:t>
            </a:r>
            <a:r>
              <a:rPr sz="4400" b="1" spc="-100" dirty="0">
                <a:latin typeface="Calibri"/>
                <a:cs typeface="Calibri"/>
              </a:rPr>
              <a:t> </a:t>
            </a:r>
            <a:r>
              <a:rPr sz="4400" b="1" dirty="0">
                <a:latin typeface="Calibri"/>
                <a:cs typeface="Calibri"/>
              </a:rPr>
              <a:t>Information</a:t>
            </a:r>
            <a:r>
              <a:rPr sz="4400" b="1" spc="-95" dirty="0">
                <a:latin typeface="Calibri"/>
                <a:cs typeface="Calibri"/>
              </a:rPr>
              <a:t> </a:t>
            </a:r>
            <a:r>
              <a:rPr sz="4400" b="1" spc="-10" dirty="0">
                <a:latin typeface="Calibri"/>
                <a:cs typeface="Calibri"/>
              </a:rPr>
              <a:t>Report</a:t>
            </a:r>
            <a:endParaRPr sz="4400" dirty="0">
              <a:latin typeface="Calibri"/>
              <a:cs typeface="Calibri"/>
            </a:endParaRPr>
          </a:p>
          <a:p>
            <a:pPr algn="ctr">
              <a:lnSpc>
                <a:spcPct val="100000"/>
              </a:lnSpc>
              <a:spcBef>
                <a:spcPts val="610"/>
              </a:spcBef>
            </a:pPr>
            <a:r>
              <a:rPr sz="2000" b="1" dirty="0">
                <a:latin typeface="Calibri"/>
                <a:cs typeface="Calibri"/>
              </a:rPr>
              <a:t>Date</a:t>
            </a:r>
            <a:r>
              <a:rPr sz="2000" b="1" spc="-35" dirty="0">
                <a:latin typeface="Calibri"/>
                <a:cs typeface="Calibri"/>
              </a:rPr>
              <a:t> </a:t>
            </a:r>
            <a:r>
              <a:rPr lang="en-GB" sz="2000" b="1" dirty="0">
                <a:latin typeface="Calibri"/>
                <a:cs typeface="Calibri"/>
              </a:rPr>
              <a:t>October 2025</a:t>
            </a:r>
            <a:endParaRPr sz="2000" dirty="0">
              <a:latin typeface="Calibri"/>
              <a:cs typeface="Calibri"/>
            </a:endParaRPr>
          </a:p>
        </p:txBody>
      </p:sp>
      <p:pic>
        <p:nvPicPr>
          <p:cNvPr id="7" name="Picture 6">
            <a:extLst>
              <a:ext uri="{FF2B5EF4-FFF2-40B4-BE49-F238E27FC236}">
                <a16:creationId xmlns:a16="http://schemas.microsoft.com/office/drawing/2014/main" id="{4441015D-69C4-BC8C-4D35-FF8AC5ADC768}"/>
              </a:ext>
            </a:extLst>
          </p:cNvPr>
          <p:cNvPicPr>
            <a:picLocks noChangeAspect="1"/>
          </p:cNvPicPr>
          <p:nvPr/>
        </p:nvPicPr>
        <p:blipFill>
          <a:blip r:embed="rId2"/>
          <a:stretch>
            <a:fillRect/>
          </a:stretch>
        </p:blipFill>
        <p:spPr>
          <a:xfrm>
            <a:off x="9906000" y="347270"/>
            <a:ext cx="1680705" cy="1143430"/>
          </a:xfrm>
          <a:prstGeom prst="rect">
            <a:avLst/>
          </a:prstGeom>
        </p:spPr>
      </p:pic>
      <p:pic>
        <p:nvPicPr>
          <p:cNvPr id="4" name="Picture 3" descr="North Town Primary School">
            <a:extLst>
              <a:ext uri="{FF2B5EF4-FFF2-40B4-BE49-F238E27FC236}">
                <a16:creationId xmlns:a16="http://schemas.microsoft.com/office/drawing/2014/main" id="{E9BA888B-3E19-A145-E77F-142C6A1548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57200"/>
            <a:ext cx="5731510" cy="1739900"/>
          </a:xfrm>
          <a:prstGeom prst="rect">
            <a:avLst/>
          </a:prstGeom>
          <a:noFill/>
          <a:ln>
            <a:noFill/>
          </a:ln>
        </p:spPr>
      </p:pic>
      <p:pic>
        <p:nvPicPr>
          <p:cNvPr id="5" name="Picture 4">
            <a:extLst>
              <a:ext uri="{FF2B5EF4-FFF2-40B4-BE49-F238E27FC236}">
                <a16:creationId xmlns:a16="http://schemas.microsoft.com/office/drawing/2014/main" id="{C34A2D97-FD1A-4EE1-EEFB-BC82A24AB0AE}"/>
              </a:ext>
            </a:extLst>
          </p:cNvPr>
          <p:cNvPicPr>
            <a:picLocks noChangeAspect="1"/>
          </p:cNvPicPr>
          <p:nvPr/>
        </p:nvPicPr>
        <p:blipFill rotWithShape="1">
          <a:blip r:embed="rId4"/>
          <a:srcRect l="16993" t="11794" r="17744" b="14508"/>
          <a:stretch/>
        </p:blipFill>
        <p:spPr bwMode="auto">
          <a:xfrm>
            <a:off x="3793807" y="1991400"/>
            <a:ext cx="4604385" cy="2923632"/>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442859"/>
            <a:ext cx="9144000" cy="5777094"/>
          </a:xfrm>
          <a:prstGeom prst="rect">
            <a:avLst/>
          </a:prstGeom>
        </p:spPr>
        <p:txBody>
          <a:bodyPr vert="horz" wrap="square" lIns="0" tIns="113030" rIns="0" bIns="0" rtlCol="0">
            <a:spAutoFit/>
          </a:bodyPr>
          <a:lstStyle/>
          <a:p>
            <a:pPr marL="12700" marR="5080" algn="l">
              <a:lnSpc>
                <a:spcPct val="150000"/>
              </a:lnSpc>
              <a:tabLst>
                <a:tab pos="241300" algn="l"/>
              </a:tabLst>
            </a:pPr>
            <a:r>
              <a:rPr lang="en-AU" dirty="0">
                <a:effectLst/>
                <a:latin typeface="Sassoon Infant Std" panose="020B0503020103030203" pitchFamily="34" charset="0"/>
                <a:ea typeface="Calibri" panose="020F0502020204030204" pitchFamily="34" charset="0"/>
                <a:cs typeface="Times New Roman" panose="02020603050405020304" pitchFamily="18" charset="0"/>
              </a:rPr>
              <a:t>The school uses termly assessments to track each child’s progress. Additional provision is also tracked and monitored for impact. There are parents’ meetings in the Autumn, Spring and Summer terms for children who have SEND provision. End of year reports are sent home in the Summer term. Any child with complex needs or in receipt of an </a:t>
            </a:r>
            <a:r>
              <a:rPr lang="en-AU" u="sng" dirty="0">
                <a:solidFill>
                  <a:srgbClr val="0000FF"/>
                </a:solidFill>
                <a:effectLst/>
                <a:latin typeface="Sassoon Infant Std" panose="020B0503020103030203" pitchFamily="34" charset="0"/>
                <a:ea typeface="Calibri" panose="020F0502020204030204" pitchFamily="34" charset="0"/>
                <a:cs typeface="Times New Roman" panose="02020603050405020304" pitchFamily="18" charset="0"/>
                <a:hlinkClick r:id="rId2"/>
              </a:rPr>
              <a:t>Education, Health and Care plans (somerset.gov.uk)</a:t>
            </a:r>
            <a:r>
              <a:rPr lang="en-AU" dirty="0">
                <a:effectLst/>
                <a:latin typeface="Sassoon Infant Std" panose="020B0503020103030203" pitchFamily="34" charset="0"/>
                <a:ea typeface="Calibri" panose="020F0502020204030204" pitchFamily="34" charset="0"/>
                <a:cs typeface="Times New Roman" panose="02020603050405020304" pitchFamily="18" charset="0"/>
              </a:rPr>
              <a:t> will also have an Annual Review meeting to inform and plan for next steps. These meetings will provide you with the opportunity to discuss your child’s pupil passport, the support they have had that term and their progress. </a:t>
            </a:r>
          </a:p>
          <a:p>
            <a:pPr marL="12700" marR="5080" algn="l">
              <a:lnSpc>
                <a:spcPct val="150000"/>
              </a:lnSpc>
              <a:tabLst>
                <a:tab pos="241300" algn="l"/>
              </a:tabLst>
            </a:pPr>
            <a:endParaRPr lang="en-AU" dirty="0">
              <a:latin typeface="Sassoon Infant Std" panose="020B0503020103030203" pitchFamily="34" charset="0"/>
              <a:ea typeface="Calibri" panose="020F0502020204030204" pitchFamily="34" charset="0"/>
              <a:cs typeface="Times New Roman" panose="02020603050405020304" pitchFamily="18" charset="0"/>
            </a:endParaRPr>
          </a:p>
          <a:p>
            <a:pPr marL="12700" marR="5080" algn="l">
              <a:lnSpc>
                <a:spcPct val="150000"/>
              </a:lnSpc>
              <a:tabLst>
                <a:tab pos="241300" algn="l"/>
              </a:tabLst>
            </a:pPr>
            <a:r>
              <a:rPr lang="en-AU" dirty="0">
                <a:effectLst/>
                <a:latin typeface="Sassoon Infant Std" panose="020B0503020103030203" pitchFamily="34" charset="0"/>
                <a:ea typeface="Calibri" panose="020F0502020204030204" pitchFamily="34" charset="0"/>
                <a:cs typeface="Times New Roman" panose="02020603050405020304" pitchFamily="18" charset="0"/>
              </a:rPr>
              <a:t>In addition every child receiving SEND provision will also have an individual plan, known as an Individual APDR (Assess, Plan, Do Review).  These will be written and sent home at the beginning of each term, discussed at the termly meetings and sent home at the end of a term with a final review.  Parent comments on the individual APDR are always encouraged and welcomed.                                                      </a:t>
            </a:r>
            <a:endParaRPr lang="en-GB" dirty="0">
              <a:effectLst/>
              <a:latin typeface="Sassoon Infant Std" panose="020B0503020103030203" pitchFamily="34" charset="0"/>
              <a:ea typeface="Calibri" panose="020F0502020204030204" pitchFamily="34" charset="0"/>
              <a:cs typeface="Times New Roman" panose="02020603050405020304" pitchFamily="18" charset="0"/>
            </a:endParaRPr>
          </a:p>
          <a:p>
            <a:pPr marL="12700" marR="5080" algn="just">
              <a:lnSpc>
                <a:spcPct val="70000"/>
              </a:lnSpc>
              <a:spcBef>
                <a:spcPts val="890"/>
              </a:spcBef>
              <a:tabLst>
                <a:tab pos="241300" algn="l"/>
              </a:tabLst>
            </a:pP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marL="241300" marR="5080" indent="-228600" algn="just">
              <a:lnSpc>
                <a:spcPct val="70000"/>
              </a:lnSpc>
              <a:spcBef>
                <a:spcPts val="890"/>
              </a:spcBef>
              <a:buFont typeface="Arial"/>
              <a:buChar char="•"/>
              <a:tabLst>
                <a:tab pos="241300" algn="l"/>
              </a:tabLst>
            </a:pPr>
            <a:endParaRPr sz="2200" dirty="0">
              <a:latin typeface="Calibri"/>
              <a:cs typeface="Calibri"/>
            </a:endParaRPr>
          </a:p>
        </p:txBody>
      </p:sp>
      <p:sp>
        <p:nvSpPr>
          <p:cNvPr id="3" name="object 3"/>
          <p:cNvSpPr txBox="1">
            <a:spLocks noGrp="1"/>
          </p:cNvSpPr>
          <p:nvPr>
            <p:ph type="title"/>
          </p:nvPr>
        </p:nvSpPr>
        <p:spPr>
          <a:xfrm>
            <a:off x="1994916" y="204215"/>
            <a:ext cx="8229600" cy="1224053"/>
          </a:xfrm>
          <a:prstGeom prst="rect">
            <a:avLst/>
          </a:prstGeom>
          <a:solidFill>
            <a:srgbClr val="DBDBDB"/>
          </a:solidFill>
          <a:ln w="76200">
            <a:solidFill>
              <a:srgbClr val="000000"/>
            </a:solidFill>
          </a:ln>
        </p:spPr>
        <p:txBody>
          <a:bodyPr vert="horz" wrap="square" lIns="0" tIns="18415" rIns="0" bIns="0" rtlCol="0">
            <a:spAutoFit/>
          </a:bodyPr>
          <a:lstStyle/>
          <a:p>
            <a:pPr marL="2382520" marR="388620" indent="-1989455">
              <a:lnSpc>
                <a:spcPts val="4650"/>
              </a:lnSpc>
              <a:spcBef>
                <a:spcPts val="145"/>
              </a:spcBef>
            </a:pPr>
            <a:r>
              <a:rPr sz="4300" dirty="0">
                <a:latin typeface="Sassoon Infant Std" panose="020B0503020103030203" pitchFamily="34" charset="0"/>
              </a:rPr>
              <a:t>How</a:t>
            </a:r>
            <a:r>
              <a:rPr sz="4300" spc="-80" dirty="0">
                <a:latin typeface="Sassoon Infant Std" panose="020B0503020103030203" pitchFamily="34" charset="0"/>
              </a:rPr>
              <a:t> </a:t>
            </a:r>
            <a:r>
              <a:rPr sz="4300" dirty="0">
                <a:latin typeface="Sassoon Infant Std" panose="020B0503020103030203" pitchFamily="34" charset="0"/>
              </a:rPr>
              <a:t>will</a:t>
            </a:r>
            <a:r>
              <a:rPr sz="4300" spc="-95" dirty="0">
                <a:latin typeface="Sassoon Infant Std" panose="020B0503020103030203" pitchFamily="34" charset="0"/>
              </a:rPr>
              <a:t> </a:t>
            </a:r>
            <a:r>
              <a:rPr sz="4300" dirty="0">
                <a:latin typeface="Sassoon Infant Std" panose="020B0503020103030203" pitchFamily="34" charset="0"/>
              </a:rPr>
              <a:t>I</a:t>
            </a:r>
            <a:r>
              <a:rPr sz="4300" spc="-85" dirty="0">
                <a:latin typeface="Sassoon Infant Std" panose="020B0503020103030203" pitchFamily="34" charset="0"/>
              </a:rPr>
              <a:t> </a:t>
            </a:r>
            <a:r>
              <a:rPr sz="4300" dirty="0">
                <a:latin typeface="Sassoon Infant Std" panose="020B0503020103030203" pitchFamily="34" charset="0"/>
              </a:rPr>
              <a:t>know</a:t>
            </a:r>
            <a:r>
              <a:rPr sz="4300" spc="-80" dirty="0">
                <a:latin typeface="Sassoon Infant Std" panose="020B0503020103030203" pitchFamily="34" charset="0"/>
              </a:rPr>
              <a:t> </a:t>
            </a:r>
            <a:r>
              <a:rPr lang="en-GB" sz="4300" dirty="0">
                <a:latin typeface="Sassoon Infant Std" panose="020B0503020103030203" pitchFamily="34" charset="0"/>
              </a:rPr>
              <a:t>how my child is doing</a:t>
            </a:r>
            <a:r>
              <a:rPr sz="4300" spc="-10" dirty="0">
                <a:latin typeface="Sassoon Infant Std" panose="020B0503020103030203" pitchFamily="34" charset="0"/>
              </a:rPr>
              <a:t>?</a:t>
            </a:r>
            <a:endParaRPr sz="4300" dirty="0">
              <a:latin typeface="Sassoon Infant Std" panose="020B0503020103030203" pitchFamily="34" charset="0"/>
            </a:endParaRPr>
          </a:p>
        </p:txBody>
      </p:sp>
      <p:pic>
        <p:nvPicPr>
          <p:cNvPr id="6" name="Picture 5">
            <a:extLst>
              <a:ext uri="{FF2B5EF4-FFF2-40B4-BE49-F238E27FC236}">
                <a16:creationId xmlns:a16="http://schemas.microsoft.com/office/drawing/2014/main" id="{31DD47EE-E845-A869-9809-53CE29E93E6E}"/>
              </a:ext>
            </a:extLst>
          </p:cNvPr>
          <p:cNvPicPr>
            <a:picLocks noChangeAspect="1"/>
          </p:cNvPicPr>
          <p:nvPr/>
        </p:nvPicPr>
        <p:blipFill>
          <a:blip r:embed="rId3"/>
          <a:stretch>
            <a:fillRect/>
          </a:stretch>
        </p:blipFill>
        <p:spPr>
          <a:xfrm>
            <a:off x="10357680" y="224545"/>
            <a:ext cx="1680705" cy="1143430"/>
          </a:xfrm>
          <a:prstGeom prst="rect">
            <a:avLst/>
          </a:prstGeom>
        </p:spPr>
      </p:pic>
      <p:pic>
        <p:nvPicPr>
          <p:cNvPr id="4" name="Picture 3" descr="North Town Primary School">
            <a:extLst>
              <a:ext uri="{FF2B5EF4-FFF2-40B4-BE49-F238E27FC236}">
                <a16:creationId xmlns:a16="http://schemas.microsoft.com/office/drawing/2014/main" id="{1E448821-C3D6-50A4-4D31-740178FF64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092"/>
          <a:stretch/>
        </p:blipFill>
        <p:spPr bwMode="auto">
          <a:xfrm>
            <a:off x="304800" y="204215"/>
            <a:ext cx="1201854" cy="1143430"/>
          </a:xfrm>
          <a:prstGeom prst="rect">
            <a:avLst/>
          </a:prstGeom>
          <a:noFill/>
          <a:ln>
            <a:noFill/>
          </a:ln>
        </p:spPr>
      </p:pic>
      <p:pic>
        <p:nvPicPr>
          <p:cNvPr id="5122" name="Picture 2">
            <a:extLst>
              <a:ext uri="{FF2B5EF4-FFF2-40B4-BE49-F238E27FC236}">
                <a16:creationId xmlns:a16="http://schemas.microsoft.com/office/drawing/2014/main" id="{D9F9693D-A016-8889-D994-C3420D08A8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6686" y="2667000"/>
            <a:ext cx="2219697" cy="23630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81200" y="288036"/>
            <a:ext cx="8229600" cy="1207125"/>
          </a:xfrm>
          <a:prstGeom prst="rect">
            <a:avLst/>
          </a:prstGeom>
          <a:solidFill>
            <a:srgbClr val="DBDBDB"/>
          </a:solidFill>
          <a:ln w="76200">
            <a:solidFill>
              <a:srgbClr val="000000"/>
            </a:solidFill>
          </a:ln>
        </p:spPr>
        <p:txBody>
          <a:bodyPr vert="horz" wrap="square" lIns="0" tIns="0" rIns="0" bIns="0" rtlCol="0">
            <a:spAutoFit/>
          </a:bodyPr>
          <a:lstStyle/>
          <a:p>
            <a:pPr algn="ctr">
              <a:lnSpc>
                <a:spcPts val="4465"/>
              </a:lnSpc>
            </a:pPr>
            <a:r>
              <a:rPr sz="4300" b="0" dirty="0">
                <a:latin typeface="Sassoon Infant Std" panose="020B0503020103030203" pitchFamily="34" charset="0"/>
                <a:cs typeface="Calibri Light"/>
              </a:rPr>
              <a:t>What</a:t>
            </a:r>
            <a:r>
              <a:rPr sz="4300" b="0" spc="-110" dirty="0">
                <a:latin typeface="Sassoon Infant Std" panose="020B0503020103030203" pitchFamily="34" charset="0"/>
                <a:cs typeface="Calibri Light"/>
              </a:rPr>
              <a:t> </a:t>
            </a:r>
            <a:r>
              <a:rPr sz="4300" b="0" dirty="0">
                <a:latin typeface="Sassoon Infant Std" panose="020B0503020103030203" pitchFamily="34" charset="0"/>
                <a:cs typeface="Calibri Light"/>
              </a:rPr>
              <a:t>support</a:t>
            </a:r>
            <a:r>
              <a:rPr sz="4300" b="0" spc="-85" dirty="0">
                <a:latin typeface="Sassoon Infant Std" panose="020B0503020103030203" pitchFamily="34" charset="0"/>
                <a:cs typeface="Calibri Light"/>
              </a:rPr>
              <a:t> </a:t>
            </a:r>
            <a:r>
              <a:rPr sz="4300" b="0" dirty="0">
                <a:latin typeface="Sassoon Infant Std" panose="020B0503020103030203" pitchFamily="34" charset="0"/>
                <a:cs typeface="Calibri Light"/>
              </a:rPr>
              <a:t>will</a:t>
            </a:r>
            <a:r>
              <a:rPr sz="4300" b="0" spc="-110" dirty="0">
                <a:latin typeface="Sassoon Infant Std" panose="020B0503020103030203" pitchFamily="34" charset="0"/>
                <a:cs typeface="Calibri Light"/>
              </a:rPr>
              <a:t> </a:t>
            </a:r>
            <a:r>
              <a:rPr sz="4300" b="0" dirty="0">
                <a:latin typeface="Sassoon Infant Std" panose="020B0503020103030203" pitchFamily="34" charset="0"/>
                <a:cs typeface="Calibri Light"/>
              </a:rPr>
              <a:t>there</a:t>
            </a:r>
            <a:r>
              <a:rPr sz="4300" b="0" spc="-90" dirty="0">
                <a:latin typeface="Sassoon Infant Std" panose="020B0503020103030203" pitchFamily="34" charset="0"/>
                <a:cs typeface="Calibri Light"/>
              </a:rPr>
              <a:t> </a:t>
            </a:r>
            <a:r>
              <a:rPr sz="4300" b="0" dirty="0">
                <a:latin typeface="Sassoon Infant Std" panose="020B0503020103030203" pitchFamily="34" charset="0"/>
                <a:cs typeface="Calibri Light"/>
              </a:rPr>
              <a:t>be</a:t>
            </a:r>
            <a:r>
              <a:rPr sz="4300" b="0" spc="-114" dirty="0">
                <a:latin typeface="Sassoon Infant Std" panose="020B0503020103030203" pitchFamily="34" charset="0"/>
                <a:cs typeface="Calibri Light"/>
              </a:rPr>
              <a:t> </a:t>
            </a:r>
            <a:r>
              <a:rPr sz="4300" b="0" dirty="0">
                <a:latin typeface="Sassoon Infant Std" panose="020B0503020103030203" pitchFamily="34" charset="0"/>
                <a:cs typeface="Calibri Light"/>
              </a:rPr>
              <a:t>for</a:t>
            </a:r>
            <a:r>
              <a:rPr sz="4300" b="0" spc="-95" dirty="0">
                <a:latin typeface="Sassoon Infant Std" panose="020B0503020103030203" pitchFamily="34" charset="0"/>
                <a:cs typeface="Calibri Light"/>
              </a:rPr>
              <a:t> </a:t>
            </a:r>
            <a:r>
              <a:rPr sz="4300" b="0" spc="-25" dirty="0">
                <a:latin typeface="Sassoon Infant Std" panose="020B0503020103030203" pitchFamily="34" charset="0"/>
                <a:cs typeface="Calibri Light"/>
              </a:rPr>
              <a:t>my</a:t>
            </a:r>
            <a:endParaRPr sz="4300" dirty="0">
              <a:latin typeface="Sassoon Infant Std" panose="020B0503020103030203" pitchFamily="34" charset="0"/>
              <a:cs typeface="Calibri Light"/>
            </a:endParaRPr>
          </a:p>
          <a:p>
            <a:pPr algn="ctr">
              <a:lnSpc>
                <a:spcPts val="4905"/>
              </a:lnSpc>
            </a:pPr>
            <a:r>
              <a:rPr sz="4300" b="0" spc="-25" dirty="0">
                <a:latin typeface="Sassoon Infant Std" panose="020B0503020103030203" pitchFamily="34" charset="0"/>
                <a:cs typeface="Calibri Light"/>
              </a:rPr>
              <a:t>child’s</a:t>
            </a:r>
            <a:r>
              <a:rPr sz="4300" b="0" spc="-204" dirty="0">
                <a:latin typeface="Sassoon Infant Std" panose="020B0503020103030203" pitchFamily="34" charset="0"/>
                <a:cs typeface="Calibri Light"/>
              </a:rPr>
              <a:t> </a:t>
            </a:r>
            <a:r>
              <a:rPr sz="4300" b="0" dirty="0">
                <a:latin typeface="Sassoon Infant Std" panose="020B0503020103030203" pitchFamily="34" charset="0"/>
                <a:cs typeface="Calibri Light"/>
              </a:rPr>
              <a:t>overall</a:t>
            </a:r>
            <a:r>
              <a:rPr sz="4300" b="0" spc="-204" dirty="0">
                <a:latin typeface="Sassoon Infant Std" panose="020B0503020103030203" pitchFamily="34" charset="0"/>
                <a:cs typeface="Calibri Light"/>
              </a:rPr>
              <a:t> </a:t>
            </a:r>
            <a:r>
              <a:rPr sz="4300" b="0" spc="-10" dirty="0">
                <a:latin typeface="Sassoon Infant Std" panose="020B0503020103030203" pitchFamily="34" charset="0"/>
                <a:cs typeface="Calibri Light"/>
              </a:rPr>
              <a:t>wellbeing?</a:t>
            </a:r>
            <a:endParaRPr sz="4300" dirty="0">
              <a:latin typeface="Sassoon Infant Std" panose="020B0503020103030203" pitchFamily="34" charset="0"/>
              <a:cs typeface="Calibri Light"/>
            </a:endParaRPr>
          </a:p>
        </p:txBody>
      </p:sp>
      <p:sp>
        <p:nvSpPr>
          <p:cNvPr id="3" name="object 3"/>
          <p:cNvSpPr txBox="1"/>
          <p:nvPr/>
        </p:nvSpPr>
        <p:spPr>
          <a:xfrm>
            <a:off x="5080052" y="1823466"/>
            <a:ext cx="6572833" cy="4167166"/>
          </a:xfrm>
          <a:prstGeom prst="rect">
            <a:avLst/>
          </a:prstGeom>
        </p:spPr>
        <p:txBody>
          <a:bodyPr vert="horz" wrap="square" lIns="0" tIns="54610" rIns="0" bIns="0" rtlCol="0">
            <a:spAutoFit/>
          </a:bodyPr>
          <a:lstStyle/>
          <a:p>
            <a:pPr marL="12700" marR="5080">
              <a:lnSpc>
                <a:spcPct val="150000"/>
              </a:lnSpc>
            </a:pPr>
            <a:r>
              <a:rPr lang="en-GB" spc="-10" dirty="0">
                <a:latin typeface="Sassoon Infant Std" panose="020B0503020103030203" pitchFamily="34" charset="0"/>
                <a:cs typeface="Calibri"/>
              </a:rPr>
              <a:t>North Town </a:t>
            </a:r>
            <a:r>
              <a:rPr dirty="0">
                <a:latin typeface="Sassoon Infant Std" panose="020B0503020103030203" pitchFamily="34" charset="0"/>
                <a:cs typeface="Calibri"/>
              </a:rPr>
              <a:t>school</a:t>
            </a:r>
            <a:r>
              <a:rPr spc="-50" dirty="0">
                <a:latin typeface="Sassoon Infant Std" panose="020B0503020103030203" pitchFamily="34" charset="0"/>
                <a:cs typeface="Calibri"/>
              </a:rPr>
              <a:t> </a:t>
            </a:r>
            <a:r>
              <a:rPr dirty="0">
                <a:latin typeface="Sassoon Infant Std" panose="020B0503020103030203" pitchFamily="34" charset="0"/>
                <a:cs typeface="Calibri"/>
              </a:rPr>
              <a:t>is</a:t>
            </a:r>
            <a:r>
              <a:rPr spc="-70" dirty="0">
                <a:latin typeface="Sassoon Infant Std" panose="020B0503020103030203" pitchFamily="34" charset="0"/>
                <a:cs typeface="Calibri"/>
              </a:rPr>
              <a:t> </a:t>
            </a:r>
            <a:r>
              <a:rPr spc="-10" dirty="0">
                <a:latin typeface="Sassoon Infant Std" panose="020B0503020103030203" pitchFamily="34" charset="0"/>
                <a:cs typeface="Calibri"/>
              </a:rPr>
              <a:t>committed</a:t>
            </a:r>
            <a:r>
              <a:rPr spc="-60" dirty="0">
                <a:latin typeface="Sassoon Infant Std" panose="020B0503020103030203" pitchFamily="34" charset="0"/>
                <a:cs typeface="Calibri"/>
              </a:rPr>
              <a:t> </a:t>
            </a:r>
            <a:r>
              <a:rPr dirty="0">
                <a:latin typeface="Sassoon Infant Std" panose="020B0503020103030203" pitchFamily="34" charset="0"/>
                <a:cs typeface="Calibri"/>
              </a:rPr>
              <a:t>to</a:t>
            </a:r>
            <a:r>
              <a:rPr spc="-70" dirty="0">
                <a:latin typeface="Sassoon Infant Std" panose="020B0503020103030203" pitchFamily="34" charset="0"/>
                <a:cs typeface="Calibri"/>
              </a:rPr>
              <a:t> </a:t>
            </a:r>
            <a:r>
              <a:rPr dirty="0">
                <a:latin typeface="Sassoon Infant Std" panose="020B0503020103030203" pitchFamily="34" charset="0"/>
                <a:cs typeface="Calibri"/>
              </a:rPr>
              <a:t>the</a:t>
            </a:r>
            <a:r>
              <a:rPr spc="-55" dirty="0">
                <a:latin typeface="Sassoon Infant Std" panose="020B0503020103030203" pitchFamily="34" charset="0"/>
                <a:cs typeface="Calibri"/>
              </a:rPr>
              <a:t> </a:t>
            </a:r>
            <a:r>
              <a:rPr dirty="0">
                <a:latin typeface="Sassoon Infant Std" panose="020B0503020103030203" pitchFamily="34" charset="0"/>
                <a:cs typeface="Calibri"/>
              </a:rPr>
              <a:t>wellbeing</a:t>
            </a:r>
            <a:r>
              <a:rPr spc="-75" dirty="0">
                <a:latin typeface="Sassoon Infant Std" panose="020B0503020103030203" pitchFamily="34" charset="0"/>
                <a:cs typeface="Calibri"/>
              </a:rPr>
              <a:t> </a:t>
            </a:r>
            <a:r>
              <a:rPr dirty="0">
                <a:latin typeface="Sassoon Infant Std" panose="020B0503020103030203" pitchFamily="34" charset="0"/>
                <a:cs typeface="Calibri"/>
              </a:rPr>
              <a:t>of</a:t>
            </a:r>
            <a:r>
              <a:rPr spc="-65" dirty="0">
                <a:latin typeface="Sassoon Infant Std" panose="020B0503020103030203" pitchFamily="34" charset="0"/>
                <a:cs typeface="Calibri"/>
              </a:rPr>
              <a:t> </a:t>
            </a:r>
            <a:r>
              <a:rPr dirty="0">
                <a:latin typeface="Sassoon Infant Std" panose="020B0503020103030203" pitchFamily="34" charset="0"/>
                <a:cs typeface="Calibri"/>
              </a:rPr>
              <a:t>your</a:t>
            </a:r>
            <a:r>
              <a:rPr spc="-50" dirty="0">
                <a:latin typeface="Sassoon Infant Std" panose="020B0503020103030203" pitchFamily="34" charset="0"/>
                <a:cs typeface="Calibri"/>
              </a:rPr>
              <a:t> </a:t>
            </a:r>
            <a:r>
              <a:rPr dirty="0">
                <a:latin typeface="Sassoon Infant Std" panose="020B0503020103030203" pitchFamily="34" charset="0"/>
                <a:cs typeface="Calibri"/>
              </a:rPr>
              <a:t>child.</a:t>
            </a:r>
            <a:r>
              <a:rPr spc="-50" dirty="0">
                <a:latin typeface="Sassoon Infant Std" panose="020B0503020103030203" pitchFamily="34" charset="0"/>
                <a:cs typeface="Calibri"/>
              </a:rPr>
              <a:t> </a:t>
            </a:r>
            <a:r>
              <a:rPr spc="-10" dirty="0">
                <a:latin typeface="Sassoon Infant Std" panose="020B0503020103030203" pitchFamily="34" charset="0"/>
                <a:cs typeface="Calibri"/>
              </a:rPr>
              <a:t>Their </a:t>
            </a:r>
            <a:r>
              <a:rPr dirty="0">
                <a:latin typeface="Sassoon Infant Std" panose="020B0503020103030203" pitchFamily="34" charset="0"/>
                <a:cs typeface="Calibri"/>
              </a:rPr>
              <a:t>first</a:t>
            </a:r>
            <a:r>
              <a:rPr spc="-50" dirty="0">
                <a:latin typeface="Sassoon Infant Std" panose="020B0503020103030203" pitchFamily="34" charset="0"/>
                <a:cs typeface="Calibri"/>
              </a:rPr>
              <a:t> </a:t>
            </a:r>
            <a:r>
              <a:rPr dirty="0">
                <a:latin typeface="Sassoon Infant Std" panose="020B0503020103030203" pitchFamily="34" charset="0"/>
                <a:cs typeface="Calibri"/>
              </a:rPr>
              <a:t>point</a:t>
            </a:r>
            <a:r>
              <a:rPr spc="-40" dirty="0">
                <a:latin typeface="Sassoon Infant Std" panose="020B0503020103030203" pitchFamily="34" charset="0"/>
                <a:cs typeface="Calibri"/>
              </a:rPr>
              <a:t> </a:t>
            </a:r>
            <a:r>
              <a:rPr dirty="0">
                <a:latin typeface="Sassoon Infant Std" panose="020B0503020103030203" pitchFamily="34" charset="0"/>
                <a:cs typeface="Calibri"/>
              </a:rPr>
              <a:t>of</a:t>
            </a:r>
            <a:r>
              <a:rPr spc="-65" dirty="0">
                <a:latin typeface="Sassoon Infant Std" panose="020B0503020103030203" pitchFamily="34" charset="0"/>
                <a:cs typeface="Calibri"/>
              </a:rPr>
              <a:t> </a:t>
            </a:r>
            <a:r>
              <a:rPr spc="-10" dirty="0">
                <a:latin typeface="Sassoon Infant Std" panose="020B0503020103030203" pitchFamily="34" charset="0"/>
                <a:cs typeface="Calibri"/>
              </a:rPr>
              <a:t>contact</a:t>
            </a:r>
            <a:r>
              <a:rPr spc="-50" dirty="0">
                <a:latin typeface="Sassoon Infant Std" panose="020B0503020103030203" pitchFamily="34" charset="0"/>
                <a:cs typeface="Calibri"/>
              </a:rPr>
              <a:t> </a:t>
            </a:r>
            <a:r>
              <a:rPr dirty="0">
                <a:latin typeface="Sassoon Infant Std" panose="020B0503020103030203" pitchFamily="34" charset="0"/>
                <a:cs typeface="Calibri"/>
              </a:rPr>
              <a:t>will</a:t>
            </a:r>
            <a:r>
              <a:rPr spc="-55" dirty="0">
                <a:latin typeface="Sassoon Infant Std" panose="020B0503020103030203" pitchFamily="34" charset="0"/>
                <a:cs typeface="Calibri"/>
              </a:rPr>
              <a:t> </a:t>
            </a:r>
            <a:r>
              <a:rPr dirty="0">
                <a:latin typeface="Sassoon Infant Std" panose="020B0503020103030203" pitchFamily="34" charset="0"/>
                <a:cs typeface="Calibri"/>
              </a:rPr>
              <a:t>be</a:t>
            </a:r>
            <a:r>
              <a:rPr spc="-55" dirty="0">
                <a:latin typeface="Sassoon Infant Std" panose="020B0503020103030203" pitchFamily="34" charset="0"/>
                <a:cs typeface="Calibri"/>
              </a:rPr>
              <a:t> </a:t>
            </a:r>
            <a:r>
              <a:rPr dirty="0">
                <a:latin typeface="Sassoon Infant Std" panose="020B0503020103030203" pitchFamily="34" charset="0"/>
                <a:cs typeface="Calibri"/>
              </a:rPr>
              <a:t>with</a:t>
            </a:r>
            <a:r>
              <a:rPr spc="-60" dirty="0">
                <a:latin typeface="Sassoon Infant Std" panose="020B0503020103030203" pitchFamily="34" charset="0"/>
                <a:cs typeface="Calibri"/>
              </a:rPr>
              <a:t> </a:t>
            </a:r>
            <a:r>
              <a:rPr dirty="0">
                <a:latin typeface="Sassoon Infant Std" panose="020B0503020103030203" pitchFamily="34" charset="0"/>
                <a:cs typeface="Calibri"/>
              </a:rPr>
              <a:t>their</a:t>
            </a:r>
            <a:r>
              <a:rPr spc="-55" dirty="0">
                <a:latin typeface="Sassoon Infant Std" panose="020B0503020103030203" pitchFamily="34" charset="0"/>
                <a:cs typeface="Calibri"/>
              </a:rPr>
              <a:t> </a:t>
            </a:r>
            <a:r>
              <a:rPr dirty="0">
                <a:latin typeface="Sassoon Infant Std" panose="020B0503020103030203" pitchFamily="34" charset="0"/>
                <a:cs typeface="Calibri"/>
              </a:rPr>
              <a:t>class</a:t>
            </a:r>
            <a:r>
              <a:rPr spc="-45" dirty="0">
                <a:latin typeface="Sassoon Infant Std" panose="020B0503020103030203" pitchFamily="34" charset="0"/>
                <a:cs typeface="Calibri"/>
              </a:rPr>
              <a:t> </a:t>
            </a:r>
            <a:r>
              <a:rPr spc="-35" dirty="0">
                <a:latin typeface="Sassoon Infant Std" panose="020B0503020103030203" pitchFamily="34" charset="0"/>
                <a:cs typeface="Calibri"/>
              </a:rPr>
              <a:t>teacher.</a:t>
            </a:r>
            <a:r>
              <a:rPr spc="-65" dirty="0">
                <a:latin typeface="Sassoon Infant Std" panose="020B0503020103030203" pitchFamily="34" charset="0"/>
                <a:cs typeface="Calibri"/>
              </a:rPr>
              <a:t> </a:t>
            </a:r>
            <a:r>
              <a:rPr dirty="0">
                <a:latin typeface="Sassoon Infant Std" panose="020B0503020103030203" pitchFamily="34" charset="0"/>
                <a:cs typeface="Calibri"/>
              </a:rPr>
              <a:t>There</a:t>
            </a:r>
            <a:r>
              <a:rPr spc="-60" dirty="0">
                <a:latin typeface="Sassoon Infant Std" panose="020B0503020103030203" pitchFamily="34" charset="0"/>
                <a:cs typeface="Calibri"/>
              </a:rPr>
              <a:t> </a:t>
            </a:r>
            <a:r>
              <a:rPr dirty="0">
                <a:latin typeface="Sassoon Infant Std" panose="020B0503020103030203" pitchFamily="34" charset="0"/>
                <a:cs typeface="Calibri"/>
              </a:rPr>
              <a:t>are</a:t>
            </a:r>
            <a:r>
              <a:rPr spc="-55" dirty="0">
                <a:latin typeface="Sassoon Infant Std" panose="020B0503020103030203" pitchFamily="34" charset="0"/>
                <a:cs typeface="Calibri"/>
              </a:rPr>
              <a:t> </a:t>
            </a:r>
            <a:r>
              <a:rPr dirty="0">
                <a:latin typeface="Sassoon Infant Std" panose="020B0503020103030203" pitchFamily="34" charset="0"/>
                <a:cs typeface="Calibri"/>
              </a:rPr>
              <a:t>a</a:t>
            </a:r>
            <a:r>
              <a:rPr spc="-60" dirty="0">
                <a:latin typeface="Sassoon Infant Std" panose="020B0503020103030203" pitchFamily="34" charset="0"/>
                <a:cs typeface="Calibri"/>
              </a:rPr>
              <a:t> </a:t>
            </a:r>
            <a:r>
              <a:rPr dirty="0">
                <a:latin typeface="Sassoon Infant Std" panose="020B0503020103030203" pitchFamily="34" charset="0"/>
                <a:cs typeface="Calibri"/>
              </a:rPr>
              <a:t>variety</a:t>
            </a:r>
            <a:r>
              <a:rPr spc="-60" dirty="0">
                <a:latin typeface="Sassoon Infant Std" panose="020B0503020103030203" pitchFamily="34" charset="0"/>
                <a:cs typeface="Calibri"/>
              </a:rPr>
              <a:t> </a:t>
            </a:r>
            <a:r>
              <a:rPr spc="-25" dirty="0">
                <a:latin typeface="Sassoon Infant Std" panose="020B0503020103030203" pitchFamily="34" charset="0"/>
                <a:cs typeface="Calibri"/>
              </a:rPr>
              <a:t>of </a:t>
            </a:r>
            <a:r>
              <a:rPr dirty="0">
                <a:latin typeface="Sassoon Infant Std" panose="020B0503020103030203" pitchFamily="34" charset="0"/>
                <a:cs typeface="Calibri"/>
              </a:rPr>
              <a:t>lunch</a:t>
            </a:r>
            <a:r>
              <a:rPr spc="-50" dirty="0">
                <a:latin typeface="Sassoon Infant Std" panose="020B0503020103030203" pitchFamily="34" charset="0"/>
                <a:cs typeface="Calibri"/>
              </a:rPr>
              <a:t> </a:t>
            </a:r>
            <a:r>
              <a:rPr dirty="0">
                <a:latin typeface="Sassoon Infant Std" panose="020B0503020103030203" pitchFamily="34" charset="0"/>
                <a:cs typeface="Calibri"/>
              </a:rPr>
              <a:t>time</a:t>
            </a:r>
            <a:r>
              <a:rPr spc="-70" dirty="0">
                <a:latin typeface="Sassoon Infant Std" panose="020B0503020103030203" pitchFamily="34" charset="0"/>
                <a:cs typeface="Calibri"/>
              </a:rPr>
              <a:t> </a:t>
            </a:r>
            <a:r>
              <a:rPr dirty="0">
                <a:latin typeface="Sassoon Infant Std" panose="020B0503020103030203" pitchFamily="34" charset="0"/>
                <a:cs typeface="Calibri"/>
              </a:rPr>
              <a:t>and</a:t>
            </a:r>
            <a:r>
              <a:rPr spc="-65" dirty="0">
                <a:latin typeface="Sassoon Infant Std" panose="020B0503020103030203" pitchFamily="34" charset="0"/>
                <a:cs typeface="Calibri"/>
              </a:rPr>
              <a:t> </a:t>
            </a:r>
            <a:r>
              <a:rPr dirty="0">
                <a:latin typeface="Sassoon Infant Std" panose="020B0503020103030203" pitchFamily="34" charset="0"/>
                <a:cs typeface="Calibri"/>
              </a:rPr>
              <a:t>after</a:t>
            </a:r>
            <a:r>
              <a:rPr spc="-100" dirty="0">
                <a:latin typeface="Sassoon Infant Std" panose="020B0503020103030203" pitchFamily="34" charset="0"/>
                <a:cs typeface="Calibri"/>
              </a:rPr>
              <a:t> </a:t>
            </a:r>
            <a:r>
              <a:rPr dirty="0">
                <a:latin typeface="Sassoon Infant Std" panose="020B0503020103030203" pitchFamily="34" charset="0"/>
                <a:cs typeface="Calibri"/>
              </a:rPr>
              <a:t>school</a:t>
            </a:r>
            <a:r>
              <a:rPr spc="-55" dirty="0">
                <a:latin typeface="Sassoon Infant Std" panose="020B0503020103030203" pitchFamily="34" charset="0"/>
                <a:cs typeface="Calibri"/>
              </a:rPr>
              <a:t> </a:t>
            </a:r>
            <a:r>
              <a:rPr dirty="0">
                <a:latin typeface="Sassoon Infant Std" panose="020B0503020103030203" pitchFamily="34" charset="0"/>
                <a:cs typeface="Calibri"/>
              </a:rPr>
              <a:t>clubs</a:t>
            </a:r>
            <a:r>
              <a:rPr spc="-45" dirty="0">
                <a:latin typeface="Sassoon Infant Std" panose="020B0503020103030203" pitchFamily="34" charset="0"/>
                <a:cs typeface="Calibri"/>
              </a:rPr>
              <a:t> </a:t>
            </a:r>
            <a:r>
              <a:rPr dirty="0">
                <a:latin typeface="Sassoon Infant Std" panose="020B0503020103030203" pitchFamily="34" charset="0"/>
                <a:cs typeface="Calibri"/>
              </a:rPr>
              <a:t>available</a:t>
            </a:r>
            <a:r>
              <a:rPr spc="-85" dirty="0">
                <a:latin typeface="Sassoon Infant Std" panose="020B0503020103030203" pitchFamily="34" charset="0"/>
                <a:cs typeface="Calibri"/>
              </a:rPr>
              <a:t> </a:t>
            </a:r>
            <a:r>
              <a:rPr dirty="0">
                <a:latin typeface="Sassoon Infant Std" panose="020B0503020103030203" pitchFamily="34" charset="0"/>
                <a:cs typeface="Calibri"/>
              </a:rPr>
              <a:t>to</a:t>
            </a:r>
            <a:r>
              <a:rPr spc="-80" dirty="0">
                <a:latin typeface="Sassoon Infant Std" panose="020B0503020103030203" pitchFamily="34" charset="0"/>
                <a:cs typeface="Calibri"/>
              </a:rPr>
              <a:t> </a:t>
            </a:r>
            <a:r>
              <a:rPr dirty="0">
                <a:latin typeface="Sassoon Infant Std" panose="020B0503020103030203" pitchFamily="34" charset="0"/>
                <a:cs typeface="Calibri"/>
              </a:rPr>
              <a:t>support</a:t>
            </a:r>
            <a:r>
              <a:rPr spc="-35" dirty="0">
                <a:latin typeface="Sassoon Infant Std" panose="020B0503020103030203" pitchFamily="34" charset="0"/>
                <a:cs typeface="Calibri"/>
              </a:rPr>
              <a:t> </a:t>
            </a:r>
            <a:r>
              <a:rPr dirty="0">
                <a:latin typeface="Sassoon Infant Std" panose="020B0503020103030203" pitchFamily="34" charset="0"/>
                <a:cs typeface="Calibri"/>
              </a:rPr>
              <a:t>your</a:t>
            </a:r>
            <a:r>
              <a:rPr spc="-70" dirty="0">
                <a:latin typeface="Sassoon Infant Std" panose="020B0503020103030203" pitchFamily="34" charset="0"/>
                <a:cs typeface="Calibri"/>
              </a:rPr>
              <a:t> </a:t>
            </a:r>
            <a:r>
              <a:rPr spc="-20" dirty="0">
                <a:latin typeface="Sassoon Infant Std" panose="020B0503020103030203" pitchFamily="34" charset="0"/>
                <a:cs typeface="Calibri"/>
              </a:rPr>
              <a:t>child’s</a:t>
            </a:r>
            <a:r>
              <a:rPr spc="-45" dirty="0">
                <a:latin typeface="Sassoon Infant Std" panose="020B0503020103030203" pitchFamily="34" charset="0"/>
                <a:cs typeface="Calibri"/>
              </a:rPr>
              <a:t> </a:t>
            </a:r>
            <a:r>
              <a:rPr dirty="0">
                <a:latin typeface="Sassoon Infant Std" panose="020B0503020103030203" pitchFamily="34" charset="0"/>
                <a:cs typeface="Calibri"/>
              </a:rPr>
              <a:t>social</a:t>
            </a:r>
            <a:r>
              <a:rPr spc="-65" dirty="0">
                <a:latin typeface="Sassoon Infant Std" panose="020B0503020103030203" pitchFamily="34" charset="0"/>
                <a:cs typeface="Calibri"/>
              </a:rPr>
              <a:t> </a:t>
            </a:r>
            <a:r>
              <a:rPr spc="-25" dirty="0">
                <a:latin typeface="Sassoon Infant Std" panose="020B0503020103030203" pitchFamily="34" charset="0"/>
                <a:cs typeface="Calibri"/>
              </a:rPr>
              <a:t>and </a:t>
            </a:r>
            <a:r>
              <a:rPr dirty="0">
                <a:latin typeface="Sassoon Infant Std" panose="020B0503020103030203" pitchFamily="34" charset="0"/>
                <a:cs typeface="Calibri"/>
              </a:rPr>
              <a:t>personal</a:t>
            </a:r>
            <a:r>
              <a:rPr spc="-80" dirty="0">
                <a:latin typeface="Sassoon Infant Std" panose="020B0503020103030203" pitchFamily="34" charset="0"/>
                <a:cs typeface="Calibri"/>
              </a:rPr>
              <a:t> </a:t>
            </a:r>
            <a:r>
              <a:rPr spc="-10" dirty="0">
                <a:latin typeface="Sassoon Infant Std" panose="020B0503020103030203" pitchFamily="34" charset="0"/>
                <a:cs typeface="Calibri"/>
              </a:rPr>
              <a:t>development.</a:t>
            </a:r>
            <a:r>
              <a:rPr spc="-70" dirty="0">
                <a:latin typeface="Sassoon Infant Std" panose="020B0503020103030203" pitchFamily="34" charset="0"/>
                <a:cs typeface="Calibri"/>
              </a:rPr>
              <a:t> </a:t>
            </a:r>
            <a:r>
              <a:rPr lang="en-GB" dirty="0">
                <a:latin typeface="Sassoon Infant Std" panose="020B0503020103030203" pitchFamily="34" charset="0"/>
                <a:cs typeface="Calibri"/>
              </a:rPr>
              <a:t>Our</a:t>
            </a:r>
            <a:r>
              <a:rPr spc="-75" dirty="0">
                <a:latin typeface="Sassoon Infant Std" panose="020B0503020103030203" pitchFamily="34" charset="0"/>
                <a:cs typeface="Calibri"/>
              </a:rPr>
              <a:t> </a:t>
            </a:r>
            <a:r>
              <a:rPr dirty="0">
                <a:latin typeface="Sassoon Infant Std" panose="020B0503020103030203" pitchFamily="34" charset="0"/>
                <a:cs typeface="Calibri"/>
              </a:rPr>
              <a:t>PSHE</a:t>
            </a:r>
            <a:r>
              <a:rPr spc="-80" dirty="0">
                <a:latin typeface="Sassoon Infant Std" panose="020B0503020103030203" pitchFamily="34" charset="0"/>
                <a:cs typeface="Calibri"/>
              </a:rPr>
              <a:t> </a:t>
            </a:r>
            <a:r>
              <a:rPr dirty="0">
                <a:latin typeface="Sassoon Infant Std" panose="020B0503020103030203" pitchFamily="34" charset="0"/>
                <a:cs typeface="Calibri"/>
              </a:rPr>
              <a:t>curriculum</a:t>
            </a:r>
            <a:r>
              <a:rPr spc="-50" dirty="0">
                <a:latin typeface="Sassoon Infant Std" panose="020B0503020103030203" pitchFamily="34" charset="0"/>
                <a:cs typeface="Calibri"/>
              </a:rPr>
              <a:t> </a:t>
            </a:r>
            <a:r>
              <a:rPr dirty="0">
                <a:latin typeface="Sassoon Infant Std" panose="020B0503020103030203" pitchFamily="34" charset="0"/>
                <a:cs typeface="Calibri"/>
              </a:rPr>
              <a:t>is</a:t>
            </a:r>
            <a:r>
              <a:rPr spc="-90" dirty="0">
                <a:latin typeface="Sassoon Infant Std" panose="020B0503020103030203" pitchFamily="34" charset="0"/>
                <a:cs typeface="Calibri"/>
              </a:rPr>
              <a:t> </a:t>
            </a:r>
            <a:r>
              <a:rPr dirty="0">
                <a:latin typeface="Sassoon Infant Std" panose="020B0503020103030203" pitchFamily="34" charset="0"/>
                <a:cs typeface="Calibri"/>
              </a:rPr>
              <a:t>taught</a:t>
            </a:r>
            <a:r>
              <a:rPr spc="-75" dirty="0">
                <a:latin typeface="Sassoon Infant Std" panose="020B0503020103030203" pitchFamily="34" charset="0"/>
                <a:cs typeface="Calibri"/>
              </a:rPr>
              <a:t> </a:t>
            </a:r>
            <a:r>
              <a:rPr dirty="0">
                <a:latin typeface="Sassoon Infant Std" panose="020B0503020103030203" pitchFamily="34" charset="0"/>
                <a:cs typeface="Calibri"/>
              </a:rPr>
              <a:t>weekly</a:t>
            </a:r>
            <a:r>
              <a:rPr spc="-85" dirty="0">
                <a:latin typeface="Sassoon Infant Std" panose="020B0503020103030203" pitchFamily="34" charset="0"/>
                <a:cs typeface="Calibri"/>
              </a:rPr>
              <a:t> </a:t>
            </a:r>
            <a:r>
              <a:rPr dirty="0">
                <a:latin typeface="Sassoon Infant Std" panose="020B0503020103030203" pitchFamily="34" charset="0"/>
                <a:cs typeface="Calibri"/>
              </a:rPr>
              <a:t>and</a:t>
            </a:r>
            <a:r>
              <a:rPr spc="-90" dirty="0">
                <a:latin typeface="Sassoon Infant Std" panose="020B0503020103030203" pitchFamily="34" charset="0"/>
                <a:cs typeface="Calibri"/>
              </a:rPr>
              <a:t> </a:t>
            </a:r>
            <a:r>
              <a:rPr spc="-10" dirty="0">
                <a:latin typeface="Sassoon Infant Std" panose="020B0503020103030203" pitchFamily="34" charset="0"/>
                <a:cs typeface="Calibri"/>
              </a:rPr>
              <a:t>provides </a:t>
            </a:r>
            <a:r>
              <a:rPr dirty="0">
                <a:latin typeface="Sassoon Infant Std" panose="020B0503020103030203" pitchFamily="34" charset="0"/>
                <a:cs typeface="Calibri"/>
              </a:rPr>
              <a:t>children</a:t>
            </a:r>
            <a:r>
              <a:rPr spc="-60" dirty="0">
                <a:latin typeface="Sassoon Infant Std" panose="020B0503020103030203" pitchFamily="34" charset="0"/>
                <a:cs typeface="Calibri"/>
              </a:rPr>
              <a:t> </a:t>
            </a:r>
            <a:r>
              <a:rPr dirty="0">
                <a:latin typeface="Sassoon Infant Std" panose="020B0503020103030203" pitchFamily="34" charset="0"/>
                <a:cs typeface="Calibri"/>
              </a:rPr>
              <a:t>with</a:t>
            </a:r>
            <a:r>
              <a:rPr spc="-85" dirty="0">
                <a:latin typeface="Sassoon Infant Std" panose="020B0503020103030203" pitchFamily="34" charset="0"/>
                <a:cs typeface="Calibri"/>
              </a:rPr>
              <a:t> </a:t>
            </a:r>
            <a:r>
              <a:rPr dirty="0">
                <a:latin typeface="Sassoon Infant Std" panose="020B0503020103030203" pitchFamily="34" charset="0"/>
                <a:cs typeface="Calibri"/>
              </a:rPr>
              <a:t>opportunities</a:t>
            </a:r>
            <a:r>
              <a:rPr spc="-40" dirty="0">
                <a:latin typeface="Sassoon Infant Std" panose="020B0503020103030203" pitchFamily="34" charset="0"/>
                <a:cs typeface="Calibri"/>
              </a:rPr>
              <a:t> </a:t>
            </a:r>
            <a:r>
              <a:rPr dirty="0">
                <a:latin typeface="Sassoon Infant Std" panose="020B0503020103030203" pitchFamily="34" charset="0"/>
                <a:cs typeface="Calibri"/>
              </a:rPr>
              <a:t>to</a:t>
            </a:r>
            <a:r>
              <a:rPr spc="-90" dirty="0">
                <a:latin typeface="Sassoon Infant Std" panose="020B0503020103030203" pitchFamily="34" charset="0"/>
                <a:cs typeface="Calibri"/>
              </a:rPr>
              <a:t> </a:t>
            </a:r>
            <a:r>
              <a:rPr dirty="0">
                <a:latin typeface="Sassoon Infant Std" panose="020B0503020103030203" pitchFamily="34" charset="0"/>
                <a:cs typeface="Calibri"/>
              </a:rPr>
              <a:t>discuss</a:t>
            </a:r>
            <a:r>
              <a:rPr spc="-50" dirty="0">
                <a:latin typeface="Sassoon Infant Std" panose="020B0503020103030203" pitchFamily="34" charset="0"/>
                <a:cs typeface="Calibri"/>
              </a:rPr>
              <a:t> </a:t>
            </a:r>
            <a:r>
              <a:rPr dirty="0">
                <a:latin typeface="Sassoon Infant Std" panose="020B0503020103030203" pitchFamily="34" charset="0"/>
                <a:cs typeface="Calibri"/>
              </a:rPr>
              <a:t>and</a:t>
            </a:r>
            <a:r>
              <a:rPr spc="-65" dirty="0">
                <a:latin typeface="Sassoon Infant Std" panose="020B0503020103030203" pitchFamily="34" charset="0"/>
                <a:cs typeface="Calibri"/>
              </a:rPr>
              <a:t> </a:t>
            </a:r>
            <a:r>
              <a:rPr dirty="0">
                <a:latin typeface="Sassoon Infant Std" panose="020B0503020103030203" pitchFamily="34" charset="0"/>
                <a:cs typeface="Calibri"/>
              </a:rPr>
              <a:t>identify</a:t>
            </a:r>
            <a:r>
              <a:rPr spc="-65" dirty="0">
                <a:latin typeface="Sassoon Infant Std" panose="020B0503020103030203" pitchFamily="34" charset="0"/>
                <a:cs typeface="Calibri"/>
              </a:rPr>
              <a:t> </a:t>
            </a:r>
            <a:r>
              <a:rPr dirty="0">
                <a:latin typeface="Sassoon Infant Std" panose="020B0503020103030203" pitchFamily="34" charset="0"/>
                <a:cs typeface="Calibri"/>
              </a:rPr>
              <a:t>how</a:t>
            </a:r>
            <a:r>
              <a:rPr spc="-75" dirty="0">
                <a:latin typeface="Sassoon Infant Std" panose="020B0503020103030203" pitchFamily="34" charset="0"/>
                <a:cs typeface="Calibri"/>
              </a:rPr>
              <a:t> </a:t>
            </a:r>
            <a:r>
              <a:rPr dirty="0">
                <a:latin typeface="Sassoon Infant Std" panose="020B0503020103030203" pitchFamily="34" charset="0"/>
                <a:cs typeface="Calibri"/>
              </a:rPr>
              <a:t>to</a:t>
            </a:r>
            <a:r>
              <a:rPr spc="-85" dirty="0">
                <a:latin typeface="Sassoon Infant Std" panose="020B0503020103030203" pitchFamily="34" charset="0"/>
                <a:cs typeface="Calibri"/>
              </a:rPr>
              <a:t> </a:t>
            </a:r>
            <a:r>
              <a:rPr dirty="0">
                <a:latin typeface="Sassoon Infant Std" panose="020B0503020103030203" pitchFamily="34" charset="0"/>
                <a:cs typeface="Calibri"/>
              </a:rPr>
              <a:t>look</a:t>
            </a:r>
            <a:r>
              <a:rPr spc="-75" dirty="0">
                <a:latin typeface="Sassoon Infant Std" panose="020B0503020103030203" pitchFamily="34" charset="0"/>
                <a:cs typeface="Calibri"/>
              </a:rPr>
              <a:t> </a:t>
            </a:r>
            <a:r>
              <a:rPr dirty="0">
                <a:latin typeface="Sassoon Infant Std" panose="020B0503020103030203" pitchFamily="34" charset="0"/>
                <a:cs typeface="Calibri"/>
              </a:rPr>
              <a:t>after</a:t>
            </a:r>
            <a:r>
              <a:rPr spc="-110" dirty="0">
                <a:latin typeface="Sassoon Infant Std" panose="020B0503020103030203" pitchFamily="34" charset="0"/>
                <a:cs typeface="Calibri"/>
              </a:rPr>
              <a:t> </a:t>
            </a:r>
            <a:r>
              <a:rPr spc="-25" dirty="0">
                <a:latin typeface="Sassoon Infant Std" panose="020B0503020103030203" pitchFamily="34" charset="0"/>
                <a:cs typeface="Calibri"/>
              </a:rPr>
              <a:t>and </a:t>
            </a:r>
            <a:r>
              <a:rPr dirty="0">
                <a:latin typeface="Sassoon Infant Std" panose="020B0503020103030203" pitchFamily="34" charset="0"/>
                <a:cs typeface="Calibri"/>
              </a:rPr>
              <a:t>develop</a:t>
            </a:r>
            <a:r>
              <a:rPr spc="-85" dirty="0">
                <a:latin typeface="Sassoon Infant Std" panose="020B0503020103030203" pitchFamily="34" charset="0"/>
                <a:cs typeface="Calibri"/>
              </a:rPr>
              <a:t> </a:t>
            </a:r>
            <a:r>
              <a:rPr dirty="0">
                <a:latin typeface="Sassoon Infant Std" panose="020B0503020103030203" pitchFamily="34" charset="0"/>
                <a:cs typeface="Calibri"/>
              </a:rPr>
              <a:t>their</a:t>
            </a:r>
            <a:r>
              <a:rPr spc="-75" dirty="0">
                <a:latin typeface="Sassoon Infant Std" panose="020B0503020103030203" pitchFamily="34" charset="0"/>
                <a:cs typeface="Calibri"/>
              </a:rPr>
              <a:t> </a:t>
            </a:r>
            <a:r>
              <a:rPr dirty="0">
                <a:latin typeface="Sassoon Infant Std" panose="020B0503020103030203" pitchFamily="34" charset="0"/>
                <a:cs typeface="Calibri"/>
              </a:rPr>
              <a:t>own</a:t>
            </a:r>
            <a:r>
              <a:rPr spc="-70" dirty="0">
                <a:latin typeface="Sassoon Infant Std" panose="020B0503020103030203" pitchFamily="34" charset="0"/>
                <a:cs typeface="Calibri"/>
              </a:rPr>
              <a:t> </a:t>
            </a:r>
            <a:r>
              <a:rPr dirty="0">
                <a:latin typeface="Sassoon Infant Std" panose="020B0503020103030203" pitchFamily="34" charset="0"/>
                <a:cs typeface="Calibri"/>
              </a:rPr>
              <a:t>wellbeing.</a:t>
            </a:r>
            <a:r>
              <a:rPr spc="-75" dirty="0">
                <a:latin typeface="Sassoon Infant Std" panose="020B0503020103030203" pitchFamily="34" charset="0"/>
                <a:cs typeface="Calibri"/>
              </a:rPr>
              <a:t> </a:t>
            </a:r>
            <a:r>
              <a:rPr lang="en-GB" spc="-25" dirty="0">
                <a:latin typeface="Sassoon Infant Std" panose="020B0503020103030203" pitchFamily="34" charset="0"/>
                <a:cs typeface="Calibri"/>
              </a:rPr>
              <a:t>THRIVE is also </a:t>
            </a:r>
            <a:r>
              <a:rPr lang="en-AU" dirty="0">
                <a:effectLst/>
                <a:latin typeface="Sassoon Infant Std" panose="020B0503020103030203" pitchFamily="34" charset="0"/>
                <a:ea typeface="Calibri" panose="020F0502020204030204" pitchFamily="34" charset="0"/>
              </a:rPr>
              <a:t>used to support wellbeing across the school in all classes and THRIVE practitioners work with children either individually or within a small group to support them with any social, emotional, mental health needs. </a:t>
            </a:r>
            <a:endParaRPr dirty="0">
              <a:latin typeface="Sassoon Infant Std" panose="020B0503020103030203" pitchFamily="34" charset="0"/>
              <a:cs typeface="Calibri"/>
            </a:endParaRPr>
          </a:p>
        </p:txBody>
      </p:sp>
      <p:pic>
        <p:nvPicPr>
          <p:cNvPr id="5" name="Picture 4">
            <a:extLst>
              <a:ext uri="{FF2B5EF4-FFF2-40B4-BE49-F238E27FC236}">
                <a16:creationId xmlns:a16="http://schemas.microsoft.com/office/drawing/2014/main" id="{3A02E3CF-F7EF-BFED-2763-0F5E002FEA90}"/>
              </a:ext>
            </a:extLst>
          </p:cNvPr>
          <p:cNvPicPr>
            <a:picLocks noChangeAspect="1"/>
          </p:cNvPicPr>
          <p:nvPr/>
        </p:nvPicPr>
        <p:blipFill>
          <a:blip r:embed="rId2"/>
          <a:stretch>
            <a:fillRect/>
          </a:stretch>
        </p:blipFill>
        <p:spPr>
          <a:xfrm>
            <a:off x="10357680" y="224545"/>
            <a:ext cx="1680705" cy="1143430"/>
          </a:xfrm>
          <a:prstGeom prst="rect">
            <a:avLst/>
          </a:prstGeom>
        </p:spPr>
      </p:pic>
      <p:pic>
        <p:nvPicPr>
          <p:cNvPr id="4" name="Picture 3" descr="North Town Primary School">
            <a:extLst>
              <a:ext uri="{FF2B5EF4-FFF2-40B4-BE49-F238E27FC236}">
                <a16:creationId xmlns:a16="http://schemas.microsoft.com/office/drawing/2014/main" id="{51CC51D2-3BA3-3E47-8E70-D975A7CC96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092"/>
          <a:stretch/>
        </p:blipFill>
        <p:spPr bwMode="auto">
          <a:xfrm>
            <a:off x="457200" y="224545"/>
            <a:ext cx="1201854" cy="1143430"/>
          </a:xfrm>
          <a:prstGeom prst="rect">
            <a:avLst/>
          </a:prstGeom>
          <a:noFill/>
          <a:ln>
            <a:noFill/>
          </a:ln>
        </p:spPr>
      </p:pic>
      <p:pic>
        <p:nvPicPr>
          <p:cNvPr id="6" name="Picture 5">
            <a:extLst>
              <a:ext uri="{FF2B5EF4-FFF2-40B4-BE49-F238E27FC236}">
                <a16:creationId xmlns:a16="http://schemas.microsoft.com/office/drawing/2014/main" id="{65F3146F-3A23-53C2-80BD-E0D0D97E79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464" y="2031821"/>
            <a:ext cx="1442392" cy="1854379"/>
          </a:xfrm>
          <a:prstGeom prst="rect">
            <a:avLst/>
          </a:prstGeom>
          <a:noFill/>
          <a:ln>
            <a:noFill/>
          </a:ln>
        </p:spPr>
      </p:pic>
      <p:pic>
        <p:nvPicPr>
          <p:cNvPr id="7" name="Picture 6" descr="...">
            <a:extLst>
              <a:ext uri="{FF2B5EF4-FFF2-40B4-BE49-F238E27FC236}">
                <a16:creationId xmlns:a16="http://schemas.microsoft.com/office/drawing/2014/main" id="{475342DB-4F06-CA77-A4C2-8853ECBBE6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0464" y="4114799"/>
            <a:ext cx="1442392" cy="1855257"/>
          </a:xfrm>
          <a:prstGeom prst="rect">
            <a:avLst/>
          </a:prstGeom>
          <a:noFill/>
          <a:ln>
            <a:noFill/>
          </a:ln>
        </p:spPr>
      </p:pic>
      <p:sp>
        <p:nvSpPr>
          <p:cNvPr id="8" name="TextBox 7">
            <a:extLst>
              <a:ext uri="{FF2B5EF4-FFF2-40B4-BE49-F238E27FC236}">
                <a16:creationId xmlns:a16="http://schemas.microsoft.com/office/drawing/2014/main" id="{AB5DF584-CCF9-2F5B-08B6-B85E1899DDCE}"/>
              </a:ext>
            </a:extLst>
          </p:cNvPr>
          <p:cNvSpPr txBox="1"/>
          <p:nvPr/>
        </p:nvSpPr>
        <p:spPr>
          <a:xfrm>
            <a:off x="1958502" y="2635844"/>
            <a:ext cx="3048000" cy="646331"/>
          </a:xfrm>
          <a:prstGeom prst="rect">
            <a:avLst/>
          </a:prstGeom>
          <a:noFill/>
        </p:spPr>
        <p:txBody>
          <a:bodyPr wrap="square" rtlCol="0">
            <a:spAutoFit/>
          </a:bodyPr>
          <a:lstStyle/>
          <a:p>
            <a:pPr algn="ctr"/>
            <a:r>
              <a:rPr lang="en-GB" dirty="0">
                <a:latin typeface="Sassoon Infant Std" panose="020B0503020103030203" pitchFamily="34" charset="0"/>
              </a:rPr>
              <a:t>Gillian Ford THRIVE Lead Practitioner</a:t>
            </a:r>
          </a:p>
        </p:txBody>
      </p:sp>
      <p:sp>
        <p:nvSpPr>
          <p:cNvPr id="9" name="TextBox 8">
            <a:extLst>
              <a:ext uri="{FF2B5EF4-FFF2-40B4-BE49-F238E27FC236}">
                <a16:creationId xmlns:a16="http://schemas.microsoft.com/office/drawing/2014/main" id="{2DDF8A5C-9B20-9B07-C8CC-14A4546F95E3}"/>
              </a:ext>
            </a:extLst>
          </p:cNvPr>
          <p:cNvSpPr txBox="1"/>
          <p:nvPr/>
        </p:nvSpPr>
        <p:spPr>
          <a:xfrm>
            <a:off x="2032052" y="4628777"/>
            <a:ext cx="3048000" cy="646331"/>
          </a:xfrm>
          <a:prstGeom prst="rect">
            <a:avLst/>
          </a:prstGeom>
          <a:noFill/>
        </p:spPr>
        <p:txBody>
          <a:bodyPr wrap="square" rtlCol="0">
            <a:spAutoFit/>
          </a:bodyPr>
          <a:lstStyle/>
          <a:p>
            <a:pPr algn="ctr"/>
            <a:r>
              <a:rPr lang="en-GB" dirty="0">
                <a:latin typeface="Sassoon Infant Std" panose="020B0503020103030203" pitchFamily="34" charset="0"/>
              </a:rPr>
              <a:t>Bex Howell THRIVE Practitioner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360612" y="1600200"/>
            <a:ext cx="11374188" cy="4406334"/>
          </a:xfrm>
          <a:prstGeom prst="rect">
            <a:avLst/>
          </a:prstGeom>
        </p:spPr>
        <p:txBody>
          <a:bodyPr vert="horz" wrap="square" lIns="0" tIns="35560" rIns="0" bIns="0" rtlCol="0">
            <a:spAutoFit/>
          </a:bodyPr>
          <a:lstStyle/>
          <a:p>
            <a:pPr marL="12065" marR="81915">
              <a:lnSpc>
                <a:spcPct val="150000"/>
              </a:lnSpc>
              <a:tabLst>
                <a:tab pos="240665" algn="l"/>
              </a:tabLst>
            </a:pPr>
            <a:r>
              <a:rPr dirty="0">
                <a:latin typeface="Sassoon Infant Std" panose="020B0503020103030203" pitchFamily="34" charset="0"/>
                <a:cs typeface="Calibri"/>
              </a:rPr>
              <a:t>The</a:t>
            </a:r>
            <a:r>
              <a:rPr spc="-35" dirty="0">
                <a:latin typeface="Sassoon Infant Std" panose="020B0503020103030203" pitchFamily="34" charset="0"/>
                <a:cs typeface="Calibri"/>
              </a:rPr>
              <a:t> </a:t>
            </a:r>
            <a:r>
              <a:rPr spc="-10" dirty="0">
                <a:latin typeface="Sassoon Infant Std" panose="020B0503020103030203" pitchFamily="34" charset="0"/>
                <a:cs typeface="Calibri"/>
              </a:rPr>
              <a:t>staff</a:t>
            </a:r>
            <a:r>
              <a:rPr spc="-35" dirty="0">
                <a:latin typeface="Sassoon Infant Std" panose="020B0503020103030203" pitchFamily="34" charset="0"/>
                <a:cs typeface="Calibri"/>
              </a:rPr>
              <a:t> </a:t>
            </a:r>
            <a:r>
              <a:rPr dirty="0">
                <a:latin typeface="Sassoon Infant Std" panose="020B0503020103030203" pitchFamily="34" charset="0"/>
                <a:cs typeface="Calibri"/>
              </a:rPr>
              <a:t>team,</a:t>
            </a:r>
            <a:r>
              <a:rPr spc="-40" dirty="0">
                <a:latin typeface="Sassoon Infant Std" panose="020B0503020103030203" pitchFamily="34" charset="0"/>
                <a:cs typeface="Calibri"/>
              </a:rPr>
              <a:t> </a:t>
            </a:r>
            <a:r>
              <a:rPr dirty="0">
                <a:latin typeface="Sassoon Infant Std" panose="020B0503020103030203" pitchFamily="34" charset="0"/>
                <a:cs typeface="Calibri"/>
              </a:rPr>
              <a:t>has</a:t>
            </a:r>
            <a:r>
              <a:rPr spc="-40" dirty="0">
                <a:latin typeface="Sassoon Infant Std" panose="020B0503020103030203" pitchFamily="34" charset="0"/>
                <a:cs typeface="Calibri"/>
              </a:rPr>
              <a:t> </a:t>
            </a:r>
            <a:r>
              <a:rPr lang="en-GB" spc="-10" dirty="0">
                <a:latin typeface="Sassoon Infant Std" panose="020B0503020103030203" pitchFamily="34" charset="0"/>
                <a:cs typeface="Calibri"/>
              </a:rPr>
              <a:t>considerable</a:t>
            </a:r>
            <a:r>
              <a:rPr lang="en-GB" spc="-25" dirty="0">
                <a:latin typeface="Sassoon Infant Std" panose="020B0503020103030203" pitchFamily="34" charset="0"/>
                <a:cs typeface="Calibri"/>
              </a:rPr>
              <a:t> </a:t>
            </a:r>
            <a:r>
              <a:rPr lang="en-GB" dirty="0">
                <a:latin typeface="Sassoon Infant Std" panose="020B0503020103030203" pitchFamily="34" charset="0"/>
                <a:cs typeface="Calibri"/>
              </a:rPr>
              <a:t>experience</a:t>
            </a:r>
            <a:r>
              <a:rPr lang="en-GB" spc="10" dirty="0">
                <a:latin typeface="Sassoon Infant Std" panose="020B0503020103030203" pitchFamily="34" charset="0"/>
                <a:cs typeface="Calibri"/>
              </a:rPr>
              <a:t> </a:t>
            </a:r>
            <a:r>
              <a:rPr lang="en-GB" spc="-10" dirty="0">
                <a:latin typeface="Sassoon Infant Std" panose="020B0503020103030203" pitchFamily="34" charset="0"/>
                <a:cs typeface="Calibri"/>
              </a:rPr>
              <a:t>supporting </a:t>
            </a:r>
            <a:r>
              <a:rPr lang="en-GB" dirty="0">
                <a:latin typeface="Sassoon Infant Std" panose="020B0503020103030203" pitchFamily="34" charset="0"/>
                <a:cs typeface="Calibri"/>
              </a:rPr>
              <a:t>children with</a:t>
            </a:r>
            <a:r>
              <a:rPr spc="-30" dirty="0">
                <a:latin typeface="Sassoon Infant Std" panose="020B0503020103030203" pitchFamily="34" charset="0"/>
                <a:cs typeface="Calibri"/>
              </a:rPr>
              <a:t> </a:t>
            </a:r>
            <a:r>
              <a:rPr spc="-10" dirty="0">
                <a:latin typeface="Sassoon Infant Std" panose="020B0503020103030203" pitchFamily="34" charset="0"/>
                <a:cs typeface="Calibri"/>
              </a:rPr>
              <a:t>dyslexia,</a:t>
            </a:r>
            <a:r>
              <a:rPr spc="-50" dirty="0">
                <a:latin typeface="Sassoon Infant Std" panose="020B0503020103030203" pitchFamily="34" charset="0"/>
                <a:cs typeface="Calibri"/>
              </a:rPr>
              <a:t> </a:t>
            </a:r>
            <a:r>
              <a:rPr dirty="0">
                <a:latin typeface="Sassoon Infant Std" panose="020B0503020103030203" pitchFamily="34" charset="0"/>
                <a:cs typeface="Calibri"/>
              </a:rPr>
              <a:t>autistic</a:t>
            </a:r>
            <a:r>
              <a:rPr spc="-45" dirty="0">
                <a:latin typeface="Sassoon Infant Std" panose="020B0503020103030203" pitchFamily="34" charset="0"/>
                <a:cs typeface="Calibri"/>
              </a:rPr>
              <a:t> </a:t>
            </a:r>
            <a:r>
              <a:rPr dirty="0">
                <a:latin typeface="Sassoon Infant Std" panose="020B0503020103030203" pitchFamily="34" charset="0"/>
                <a:cs typeface="Calibri"/>
              </a:rPr>
              <a:t>spectrum</a:t>
            </a:r>
            <a:r>
              <a:rPr spc="-40" dirty="0">
                <a:latin typeface="Sassoon Infant Std" panose="020B0503020103030203" pitchFamily="34" charset="0"/>
                <a:cs typeface="Calibri"/>
              </a:rPr>
              <a:t> </a:t>
            </a:r>
            <a:r>
              <a:rPr dirty="0">
                <a:latin typeface="Sassoon Infant Std" panose="020B0503020103030203" pitchFamily="34" charset="0"/>
                <a:cs typeface="Calibri"/>
              </a:rPr>
              <a:t>condition,</a:t>
            </a:r>
            <a:r>
              <a:rPr spc="-45" dirty="0">
                <a:latin typeface="Sassoon Infant Std" panose="020B0503020103030203" pitchFamily="34" charset="0"/>
                <a:cs typeface="Calibri"/>
              </a:rPr>
              <a:t> </a:t>
            </a:r>
            <a:r>
              <a:rPr lang="en-GB" spc="-45" dirty="0">
                <a:latin typeface="Sassoon Infant Std" panose="020B0503020103030203" pitchFamily="34" charset="0"/>
                <a:cs typeface="Calibri"/>
              </a:rPr>
              <a:t>ADHD, social and emotional difficulties, </a:t>
            </a:r>
            <a:r>
              <a:rPr dirty="0">
                <a:latin typeface="Sassoon Infant Std" panose="020B0503020103030203" pitchFamily="34" charset="0"/>
                <a:cs typeface="Calibri"/>
              </a:rPr>
              <a:t>speech</a:t>
            </a:r>
            <a:r>
              <a:rPr spc="-30" dirty="0">
                <a:latin typeface="Sassoon Infant Std" panose="020B0503020103030203" pitchFamily="34" charset="0"/>
                <a:cs typeface="Calibri"/>
              </a:rPr>
              <a:t> </a:t>
            </a:r>
            <a:r>
              <a:rPr spc="-25" dirty="0">
                <a:latin typeface="Sassoon Infant Std" panose="020B0503020103030203" pitchFamily="34" charset="0"/>
                <a:cs typeface="Calibri"/>
              </a:rPr>
              <a:t>and </a:t>
            </a:r>
            <a:r>
              <a:rPr dirty="0">
                <a:latin typeface="Sassoon Infant Std" panose="020B0503020103030203" pitchFamily="34" charset="0"/>
                <a:cs typeface="Calibri"/>
              </a:rPr>
              <a:t>language</a:t>
            </a:r>
            <a:r>
              <a:rPr spc="-55" dirty="0">
                <a:latin typeface="Sassoon Infant Std" panose="020B0503020103030203" pitchFamily="34" charset="0"/>
                <a:cs typeface="Calibri"/>
              </a:rPr>
              <a:t> </a:t>
            </a:r>
            <a:r>
              <a:rPr lang="en-GB" dirty="0">
                <a:latin typeface="Sassoon Infant Std" panose="020B0503020103030203" pitchFamily="34" charset="0"/>
                <a:cs typeface="Calibri"/>
              </a:rPr>
              <a:t>difficulties</a:t>
            </a:r>
            <a:r>
              <a:rPr lang="en-GB" spc="-15" dirty="0">
                <a:latin typeface="Sassoon Infant Std" panose="020B0503020103030203" pitchFamily="34" charset="0"/>
                <a:cs typeface="Calibri"/>
              </a:rPr>
              <a:t>, general learning difficulties </a:t>
            </a:r>
            <a:r>
              <a:rPr dirty="0">
                <a:latin typeface="Sassoon Infant Std" panose="020B0503020103030203" pitchFamily="34" charset="0"/>
                <a:cs typeface="Calibri"/>
              </a:rPr>
              <a:t>and</a:t>
            </a:r>
            <a:r>
              <a:rPr spc="-35" dirty="0">
                <a:latin typeface="Sassoon Infant Std" panose="020B0503020103030203" pitchFamily="34" charset="0"/>
                <a:cs typeface="Calibri"/>
              </a:rPr>
              <a:t> </a:t>
            </a:r>
            <a:r>
              <a:rPr spc="-10" dirty="0">
                <a:latin typeface="Sassoon Infant Std" panose="020B0503020103030203" pitchFamily="34" charset="0"/>
                <a:cs typeface="Calibri"/>
              </a:rPr>
              <a:t>physical/sensory</a:t>
            </a:r>
            <a:r>
              <a:rPr spc="-55" dirty="0">
                <a:latin typeface="Sassoon Infant Std" panose="020B0503020103030203" pitchFamily="34" charset="0"/>
                <a:cs typeface="Calibri"/>
              </a:rPr>
              <a:t> </a:t>
            </a:r>
            <a:r>
              <a:rPr dirty="0">
                <a:latin typeface="Sassoon Infant Std" panose="020B0503020103030203" pitchFamily="34" charset="0"/>
                <a:cs typeface="Calibri"/>
              </a:rPr>
              <a:t>needs.</a:t>
            </a:r>
            <a:r>
              <a:rPr spc="-5" dirty="0">
                <a:latin typeface="Sassoon Infant Std" panose="020B0503020103030203" pitchFamily="34" charset="0"/>
                <a:cs typeface="Calibri"/>
              </a:rPr>
              <a:t> </a:t>
            </a:r>
            <a:endParaRPr lang="en-GB" spc="-5" dirty="0">
              <a:latin typeface="Sassoon Infant Std" panose="020B0503020103030203" pitchFamily="34" charset="0"/>
              <a:cs typeface="Calibri"/>
            </a:endParaRPr>
          </a:p>
          <a:p>
            <a:pPr marL="12065" marR="81915">
              <a:lnSpc>
                <a:spcPct val="150000"/>
              </a:lnSpc>
              <a:tabLst>
                <a:tab pos="240665" algn="l"/>
              </a:tabLst>
            </a:pPr>
            <a:r>
              <a:rPr lang="en-GB" b="1" spc="-5" dirty="0">
                <a:latin typeface="Sassoon Infant Std" panose="020B0503020103030203" pitchFamily="34" charset="0"/>
                <a:cs typeface="Calibri"/>
              </a:rPr>
              <a:t>When needed we can seek advice from services such as:</a:t>
            </a:r>
            <a:endParaRPr b="1" dirty="0">
              <a:latin typeface="Sassoon Infant Std" panose="020B0503020103030203" pitchFamily="34" charset="0"/>
              <a:cs typeface="Calibri"/>
            </a:endParaRPr>
          </a:p>
          <a:p>
            <a:pPr marL="240665" indent="-227965">
              <a:buFont typeface="Arial"/>
              <a:buChar char="•"/>
              <a:tabLst>
                <a:tab pos="240665" algn="l"/>
              </a:tabLst>
            </a:pPr>
            <a:r>
              <a:rPr lang="en-GB" dirty="0">
                <a:latin typeface="Sassoon Infant Std" panose="020B0503020103030203" pitchFamily="34" charset="0"/>
                <a:cs typeface="Calibri"/>
              </a:rPr>
              <a:t>Children</a:t>
            </a:r>
            <a:r>
              <a:rPr lang="en-GB" spc="-25" dirty="0">
                <a:latin typeface="Sassoon Infant Std" panose="020B0503020103030203" pitchFamily="34" charset="0"/>
                <a:cs typeface="Calibri"/>
              </a:rPr>
              <a:t> </a:t>
            </a:r>
            <a:r>
              <a:rPr lang="en-GB" dirty="0">
                <a:latin typeface="Sassoon Infant Std" panose="020B0503020103030203" pitchFamily="34" charset="0"/>
                <a:cs typeface="Calibri"/>
              </a:rPr>
              <a:t>and</a:t>
            </a:r>
            <a:r>
              <a:rPr lang="en-GB" spc="-45" dirty="0">
                <a:latin typeface="Sassoon Infant Std" panose="020B0503020103030203" pitchFamily="34" charset="0"/>
                <a:cs typeface="Calibri"/>
              </a:rPr>
              <a:t> </a:t>
            </a:r>
            <a:r>
              <a:rPr lang="en-GB" spc="-20" dirty="0">
                <a:latin typeface="Sassoon Infant Std" panose="020B0503020103030203" pitchFamily="34" charset="0"/>
                <a:cs typeface="Calibri"/>
              </a:rPr>
              <a:t>Young</a:t>
            </a:r>
            <a:r>
              <a:rPr lang="en-GB" spc="-45" dirty="0">
                <a:latin typeface="Sassoon Infant Std" panose="020B0503020103030203" pitchFamily="34" charset="0"/>
                <a:cs typeface="Calibri"/>
              </a:rPr>
              <a:t> </a:t>
            </a:r>
            <a:r>
              <a:rPr lang="en-GB" spc="-20" dirty="0">
                <a:latin typeface="Sassoon Infant Std" panose="020B0503020103030203" pitchFamily="34" charset="0"/>
                <a:cs typeface="Calibri"/>
              </a:rPr>
              <a:t>People’s</a:t>
            </a:r>
            <a:r>
              <a:rPr lang="en-GB" spc="-30" dirty="0">
                <a:latin typeface="Sassoon Infant Std" panose="020B0503020103030203" pitchFamily="34" charset="0"/>
                <a:cs typeface="Calibri"/>
              </a:rPr>
              <a:t> </a:t>
            </a:r>
            <a:r>
              <a:rPr lang="en-GB" dirty="0">
                <a:latin typeface="Sassoon Infant Std" panose="020B0503020103030203" pitchFamily="34" charset="0"/>
                <a:cs typeface="Calibri"/>
              </a:rPr>
              <a:t>Therapy</a:t>
            </a:r>
            <a:r>
              <a:rPr lang="en-GB" spc="-45" dirty="0">
                <a:latin typeface="Sassoon Infant Std" panose="020B0503020103030203" pitchFamily="34" charset="0"/>
                <a:cs typeface="Calibri"/>
              </a:rPr>
              <a:t> </a:t>
            </a:r>
            <a:r>
              <a:rPr lang="en-GB" dirty="0">
                <a:latin typeface="Sassoon Infant Std" panose="020B0503020103030203" pitchFamily="34" charset="0"/>
                <a:cs typeface="Calibri"/>
              </a:rPr>
              <a:t>Service</a:t>
            </a:r>
            <a:r>
              <a:rPr lang="en-GB" spc="-5" dirty="0">
                <a:latin typeface="Sassoon Infant Std" panose="020B0503020103030203" pitchFamily="34" charset="0"/>
                <a:cs typeface="Calibri"/>
              </a:rPr>
              <a:t> </a:t>
            </a:r>
            <a:r>
              <a:rPr lang="en-GB" dirty="0">
                <a:latin typeface="Sassoon Infant Std" panose="020B0503020103030203" pitchFamily="34" charset="0"/>
                <a:cs typeface="Calibri"/>
              </a:rPr>
              <a:t>(including</a:t>
            </a:r>
            <a:r>
              <a:rPr lang="en-GB" spc="-45" dirty="0">
                <a:latin typeface="Sassoon Infant Std" panose="020B0503020103030203" pitchFamily="34" charset="0"/>
                <a:cs typeface="Calibri"/>
              </a:rPr>
              <a:t> </a:t>
            </a:r>
            <a:r>
              <a:rPr lang="en-GB" dirty="0">
                <a:latin typeface="Sassoon Infant Std" panose="020B0503020103030203" pitchFamily="34" charset="0"/>
                <a:cs typeface="Calibri"/>
              </a:rPr>
              <a:t>Speech</a:t>
            </a:r>
            <a:r>
              <a:rPr lang="en-GB" spc="-15" dirty="0">
                <a:latin typeface="Sassoon Infant Std" panose="020B0503020103030203" pitchFamily="34" charset="0"/>
                <a:cs typeface="Calibri"/>
              </a:rPr>
              <a:t> </a:t>
            </a:r>
            <a:r>
              <a:rPr lang="en-GB" dirty="0">
                <a:latin typeface="Sassoon Infant Std" panose="020B0503020103030203" pitchFamily="34" charset="0"/>
                <a:cs typeface="Calibri"/>
              </a:rPr>
              <a:t>&amp;</a:t>
            </a:r>
            <a:r>
              <a:rPr lang="en-GB" spc="-15" dirty="0">
                <a:latin typeface="Sassoon Infant Std" panose="020B0503020103030203" pitchFamily="34" charset="0"/>
                <a:cs typeface="Calibri"/>
              </a:rPr>
              <a:t> </a:t>
            </a:r>
            <a:r>
              <a:rPr lang="en-GB" dirty="0">
                <a:latin typeface="Sassoon Infant Std" panose="020B0503020103030203" pitchFamily="34" charset="0"/>
                <a:cs typeface="Calibri"/>
              </a:rPr>
              <a:t>Language</a:t>
            </a:r>
            <a:r>
              <a:rPr lang="en-GB" spc="-50" dirty="0">
                <a:latin typeface="Sassoon Infant Std" panose="020B0503020103030203" pitchFamily="34" charset="0"/>
                <a:cs typeface="Calibri"/>
              </a:rPr>
              <a:t> </a:t>
            </a:r>
            <a:r>
              <a:rPr lang="en-GB" spc="-10" dirty="0">
                <a:latin typeface="Sassoon Infant Std" panose="020B0503020103030203" pitchFamily="34" charset="0"/>
                <a:cs typeface="Calibri"/>
              </a:rPr>
              <a:t>Therapists,</a:t>
            </a:r>
            <a:endParaRPr lang="en-GB" dirty="0">
              <a:latin typeface="Sassoon Infant Std" panose="020B0503020103030203" pitchFamily="34" charset="0"/>
              <a:cs typeface="Calibri"/>
            </a:endParaRPr>
          </a:p>
          <a:p>
            <a:pPr marL="240665"/>
            <a:r>
              <a:rPr lang="en-GB" spc="-10" dirty="0">
                <a:latin typeface="Sassoon Infant Std" panose="020B0503020103030203" pitchFamily="34" charset="0"/>
                <a:cs typeface="Calibri"/>
              </a:rPr>
              <a:t>Occupational Therapists,</a:t>
            </a:r>
            <a:r>
              <a:rPr lang="en-GB" spc="-15" dirty="0">
                <a:latin typeface="Sassoon Infant Std" panose="020B0503020103030203" pitchFamily="34" charset="0"/>
                <a:cs typeface="Calibri"/>
              </a:rPr>
              <a:t> </a:t>
            </a:r>
            <a:r>
              <a:rPr lang="en-GB" spc="-20" dirty="0">
                <a:latin typeface="Sassoon Infant Std" panose="020B0503020103030203" pitchFamily="34" charset="0"/>
                <a:cs typeface="Calibri"/>
              </a:rPr>
              <a:t>etc)</a:t>
            </a:r>
            <a:endParaRPr lang="en-GB" dirty="0">
              <a:latin typeface="Sassoon Infant Std" panose="020B0503020103030203" pitchFamily="34" charset="0"/>
              <a:cs typeface="Calibri"/>
            </a:endParaRPr>
          </a:p>
          <a:p>
            <a:pPr marL="240665" indent="-227965">
              <a:buFont typeface="Arial"/>
              <a:buChar char="•"/>
              <a:tabLst>
                <a:tab pos="240665" algn="l"/>
              </a:tabLst>
            </a:pPr>
            <a:r>
              <a:rPr lang="en-GB" dirty="0">
                <a:latin typeface="Sassoon Infant Std" panose="020B0503020103030203" pitchFamily="34" charset="0"/>
                <a:cs typeface="Calibri"/>
              </a:rPr>
              <a:t>Local Authority Advisory Teachers from Access to Inclusion, Ethnic Minority Achievement Service (EMAS)</a:t>
            </a:r>
          </a:p>
          <a:p>
            <a:pPr marL="240665" indent="-227965">
              <a:buFont typeface="Arial"/>
              <a:buChar char="•"/>
              <a:tabLst>
                <a:tab pos="240665" algn="l"/>
              </a:tabLst>
            </a:pPr>
            <a:r>
              <a:rPr lang="en-GB" dirty="0">
                <a:latin typeface="Sassoon Infant Std" panose="020B0503020103030203" pitchFamily="34" charset="0"/>
                <a:cs typeface="Calibri"/>
              </a:rPr>
              <a:t>Taunton Deane Partnership College - outreach service for SEMH needs (Social, Emotional and Mental Health)</a:t>
            </a:r>
          </a:p>
          <a:p>
            <a:pPr marL="240665" indent="-227965">
              <a:buFont typeface="Arial"/>
              <a:buChar char="•"/>
              <a:tabLst>
                <a:tab pos="240665" algn="l"/>
              </a:tabLst>
            </a:pPr>
            <a:r>
              <a:rPr lang="en-GB" spc="-10" dirty="0">
                <a:latin typeface="Sassoon Infant Std" panose="020B0503020103030203" pitchFamily="34" charset="0"/>
                <a:cs typeface="Calibri"/>
              </a:rPr>
              <a:t>Educational</a:t>
            </a:r>
            <a:r>
              <a:rPr lang="en-GB" spc="-15" dirty="0">
                <a:latin typeface="Sassoon Infant Std" panose="020B0503020103030203" pitchFamily="34" charset="0"/>
                <a:cs typeface="Calibri"/>
              </a:rPr>
              <a:t> </a:t>
            </a:r>
            <a:r>
              <a:rPr lang="en-GB" spc="-10" dirty="0">
                <a:latin typeface="Sassoon Infant Std" panose="020B0503020103030203" pitchFamily="34" charset="0"/>
                <a:cs typeface="Calibri"/>
              </a:rPr>
              <a:t>Psychology</a:t>
            </a:r>
            <a:r>
              <a:rPr lang="en-GB" spc="-20" dirty="0">
                <a:latin typeface="Sassoon Infant Std" panose="020B0503020103030203" pitchFamily="34" charset="0"/>
                <a:cs typeface="Calibri"/>
              </a:rPr>
              <a:t> </a:t>
            </a:r>
            <a:r>
              <a:rPr lang="en-GB" dirty="0">
                <a:latin typeface="Sassoon Infant Std" panose="020B0503020103030203" pitchFamily="34" charset="0"/>
                <a:cs typeface="Calibri"/>
              </a:rPr>
              <a:t>Service</a:t>
            </a:r>
            <a:r>
              <a:rPr lang="en-GB" spc="30" dirty="0">
                <a:latin typeface="Sassoon Infant Std" panose="020B0503020103030203" pitchFamily="34" charset="0"/>
                <a:cs typeface="Calibri"/>
              </a:rPr>
              <a:t> </a:t>
            </a:r>
            <a:r>
              <a:rPr lang="en-GB" spc="-20" dirty="0">
                <a:latin typeface="Sassoon Infant Std" panose="020B0503020103030203" pitchFamily="34" charset="0"/>
                <a:cs typeface="Calibri"/>
              </a:rPr>
              <a:t>(EPS) (this is a service we have to buy into so hours are </a:t>
            </a:r>
          </a:p>
          <a:p>
            <a:pPr marL="12700">
              <a:tabLst>
                <a:tab pos="240665" algn="l"/>
              </a:tabLst>
            </a:pPr>
            <a:r>
              <a:rPr lang="en-GB" spc="-20" dirty="0">
                <a:latin typeface="Sassoon Infant Std" panose="020B0503020103030203" pitchFamily="34" charset="0"/>
                <a:cs typeface="Calibri"/>
              </a:rPr>
              <a:t>     limited)</a:t>
            </a:r>
            <a:endParaRPr lang="en-GB" dirty="0">
              <a:latin typeface="Sassoon Infant Std" panose="020B0503020103030203" pitchFamily="34" charset="0"/>
              <a:cs typeface="Calibri"/>
            </a:endParaRPr>
          </a:p>
          <a:p>
            <a:pPr marL="240665" indent="-227965">
              <a:buFont typeface="Arial"/>
              <a:buChar char="•"/>
              <a:tabLst>
                <a:tab pos="240665" algn="l"/>
              </a:tabLst>
            </a:pPr>
            <a:r>
              <a:rPr dirty="0">
                <a:latin typeface="Sassoon Infant Std" panose="020B0503020103030203" pitchFamily="34" charset="0"/>
                <a:cs typeface="Calibri"/>
              </a:rPr>
              <a:t>Child</a:t>
            </a:r>
            <a:r>
              <a:rPr spc="-45" dirty="0">
                <a:latin typeface="Sassoon Infant Std" panose="020B0503020103030203" pitchFamily="34" charset="0"/>
                <a:cs typeface="Calibri"/>
              </a:rPr>
              <a:t> </a:t>
            </a:r>
            <a:r>
              <a:rPr dirty="0">
                <a:latin typeface="Sassoon Infant Std" panose="020B0503020103030203" pitchFamily="34" charset="0"/>
                <a:cs typeface="Calibri"/>
              </a:rPr>
              <a:t>and</a:t>
            </a:r>
            <a:r>
              <a:rPr spc="-40" dirty="0">
                <a:latin typeface="Sassoon Infant Std" panose="020B0503020103030203" pitchFamily="34" charset="0"/>
                <a:cs typeface="Calibri"/>
              </a:rPr>
              <a:t> </a:t>
            </a:r>
            <a:r>
              <a:rPr dirty="0">
                <a:latin typeface="Sassoon Infant Std" panose="020B0503020103030203" pitchFamily="34" charset="0"/>
                <a:cs typeface="Calibri"/>
              </a:rPr>
              <a:t>Adolescent</a:t>
            </a:r>
            <a:r>
              <a:rPr spc="-35" dirty="0">
                <a:latin typeface="Sassoon Infant Std" panose="020B0503020103030203" pitchFamily="34" charset="0"/>
                <a:cs typeface="Calibri"/>
              </a:rPr>
              <a:t> </a:t>
            </a:r>
            <a:r>
              <a:rPr dirty="0">
                <a:latin typeface="Sassoon Infant Std" panose="020B0503020103030203" pitchFamily="34" charset="0"/>
                <a:cs typeface="Calibri"/>
              </a:rPr>
              <a:t>Mental</a:t>
            </a:r>
            <a:r>
              <a:rPr spc="-25" dirty="0">
                <a:latin typeface="Sassoon Infant Std" panose="020B0503020103030203" pitchFamily="34" charset="0"/>
                <a:cs typeface="Calibri"/>
              </a:rPr>
              <a:t> </a:t>
            </a:r>
            <a:r>
              <a:rPr dirty="0">
                <a:latin typeface="Sassoon Infant Std" panose="020B0503020103030203" pitchFamily="34" charset="0"/>
                <a:cs typeface="Calibri"/>
              </a:rPr>
              <a:t>Health</a:t>
            </a:r>
            <a:r>
              <a:rPr spc="-40" dirty="0">
                <a:latin typeface="Sassoon Infant Std" panose="020B0503020103030203" pitchFamily="34" charset="0"/>
                <a:cs typeface="Calibri"/>
              </a:rPr>
              <a:t> </a:t>
            </a:r>
            <a:r>
              <a:rPr dirty="0">
                <a:latin typeface="Sassoon Infant Std" panose="020B0503020103030203" pitchFamily="34" charset="0"/>
                <a:cs typeface="Calibri"/>
              </a:rPr>
              <a:t>Service</a:t>
            </a:r>
            <a:r>
              <a:rPr spc="-15" dirty="0">
                <a:latin typeface="Sassoon Infant Std" panose="020B0503020103030203" pitchFamily="34" charset="0"/>
                <a:cs typeface="Calibri"/>
              </a:rPr>
              <a:t> </a:t>
            </a:r>
            <a:r>
              <a:rPr spc="-10" dirty="0">
                <a:latin typeface="Sassoon Infant Std" panose="020B0503020103030203" pitchFamily="34" charset="0"/>
                <a:cs typeface="Calibri"/>
              </a:rPr>
              <a:t>(CAMHS)</a:t>
            </a:r>
            <a:endParaRPr dirty="0">
              <a:latin typeface="Sassoon Infant Std" panose="020B0503020103030203" pitchFamily="34" charset="0"/>
              <a:cs typeface="Calibri"/>
            </a:endParaRPr>
          </a:p>
          <a:p>
            <a:pPr marL="240665" indent="-227965">
              <a:buFont typeface="Arial"/>
              <a:buChar char="•"/>
              <a:tabLst>
                <a:tab pos="240665" algn="l"/>
              </a:tabLst>
            </a:pPr>
            <a:r>
              <a:rPr dirty="0">
                <a:latin typeface="Sassoon Infant Std" panose="020B0503020103030203" pitchFamily="34" charset="0"/>
                <a:cs typeface="Calibri"/>
              </a:rPr>
              <a:t>Education</a:t>
            </a:r>
            <a:r>
              <a:rPr spc="-45" dirty="0">
                <a:latin typeface="Sassoon Infant Std" panose="020B0503020103030203" pitchFamily="34" charset="0"/>
                <a:cs typeface="Calibri"/>
              </a:rPr>
              <a:t> </a:t>
            </a:r>
            <a:r>
              <a:rPr spc="-10" dirty="0">
                <a:latin typeface="Sassoon Infant Std" panose="020B0503020103030203" pitchFamily="34" charset="0"/>
                <a:cs typeface="Calibri"/>
              </a:rPr>
              <a:t>Safeguarding</a:t>
            </a:r>
            <a:r>
              <a:rPr spc="-45" dirty="0">
                <a:latin typeface="Sassoon Infant Std" panose="020B0503020103030203" pitchFamily="34" charset="0"/>
                <a:cs typeface="Calibri"/>
              </a:rPr>
              <a:t> </a:t>
            </a:r>
            <a:r>
              <a:rPr dirty="0">
                <a:latin typeface="Sassoon Infant Std" panose="020B0503020103030203" pitchFamily="34" charset="0"/>
                <a:cs typeface="Calibri"/>
              </a:rPr>
              <a:t>Service</a:t>
            </a:r>
            <a:r>
              <a:rPr spc="-5" dirty="0">
                <a:latin typeface="Sassoon Infant Std" panose="020B0503020103030203" pitchFamily="34" charset="0"/>
                <a:cs typeface="Calibri"/>
              </a:rPr>
              <a:t> </a:t>
            </a:r>
            <a:r>
              <a:rPr spc="-10" dirty="0">
                <a:latin typeface="Sassoon Infant Std" panose="020B0503020103030203" pitchFamily="34" charset="0"/>
                <a:cs typeface="Calibri"/>
              </a:rPr>
              <a:t>(ESS)</a:t>
            </a:r>
            <a:endParaRPr lang="en-GB" spc="-10" dirty="0">
              <a:latin typeface="Sassoon Infant Std" panose="020B0503020103030203" pitchFamily="34" charset="0"/>
              <a:cs typeface="Calibri"/>
            </a:endParaRPr>
          </a:p>
          <a:p>
            <a:pPr marL="240665" indent="-227965">
              <a:buFont typeface="Arial"/>
              <a:buChar char="•"/>
              <a:tabLst>
                <a:tab pos="240665" algn="l"/>
              </a:tabLst>
            </a:pPr>
            <a:endParaRPr lang="en-GB" spc="-10" dirty="0">
              <a:latin typeface="Sassoon Infant Std" panose="020B0503020103030203" pitchFamily="34" charset="0"/>
              <a:cs typeface="Calibri"/>
            </a:endParaRPr>
          </a:p>
          <a:p>
            <a:pPr marL="12700">
              <a:tabLst>
                <a:tab pos="240665" algn="l"/>
              </a:tabLst>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We also have a Speech and Language Therapist who works in school for one day every other week.</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marL="12700">
              <a:tabLst>
                <a:tab pos="240665" algn="l"/>
              </a:tabLst>
            </a:pPr>
            <a:endParaRPr dirty="0">
              <a:latin typeface="Calibri"/>
              <a:cs typeface="Calibri"/>
            </a:endParaRPr>
          </a:p>
        </p:txBody>
      </p:sp>
      <p:pic>
        <p:nvPicPr>
          <p:cNvPr id="7" name="object 7"/>
          <p:cNvPicPr/>
          <p:nvPr/>
        </p:nvPicPr>
        <p:blipFill>
          <a:blip r:embed="rId2" cstate="print"/>
          <a:stretch>
            <a:fillRect/>
          </a:stretch>
        </p:blipFill>
        <p:spPr>
          <a:xfrm>
            <a:off x="10021638" y="2552398"/>
            <a:ext cx="1713162" cy="774674"/>
          </a:xfrm>
          <a:prstGeom prst="rect">
            <a:avLst/>
          </a:prstGeom>
        </p:spPr>
      </p:pic>
      <p:pic>
        <p:nvPicPr>
          <p:cNvPr id="11" name="Picture 10">
            <a:extLst>
              <a:ext uri="{FF2B5EF4-FFF2-40B4-BE49-F238E27FC236}">
                <a16:creationId xmlns:a16="http://schemas.microsoft.com/office/drawing/2014/main" id="{EE3271C5-6D37-40FD-7353-C7A094478E14}"/>
              </a:ext>
            </a:extLst>
          </p:cNvPr>
          <p:cNvPicPr>
            <a:picLocks noChangeAspect="1"/>
          </p:cNvPicPr>
          <p:nvPr/>
        </p:nvPicPr>
        <p:blipFill>
          <a:blip r:embed="rId3"/>
          <a:stretch>
            <a:fillRect/>
          </a:stretch>
        </p:blipFill>
        <p:spPr>
          <a:xfrm>
            <a:off x="10357680" y="224545"/>
            <a:ext cx="1680705" cy="1143430"/>
          </a:xfrm>
          <a:prstGeom prst="rect">
            <a:avLst/>
          </a:prstGeom>
        </p:spPr>
      </p:pic>
      <p:sp>
        <p:nvSpPr>
          <p:cNvPr id="12" name="object 3">
            <a:extLst>
              <a:ext uri="{FF2B5EF4-FFF2-40B4-BE49-F238E27FC236}">
                <a16:creationId xmlns:a16="http://schemas.microsoft.com/office/drawing/2014/main" id="{793E4866-38CC-5F37-8610-30224DF5BEB8}"/>
              </a:ext>
            </a:extLst>
          </p:cNvPr>
          <p:cNvSpPr txBox="1">
            <a:spLocks/>
          </p:cNvSpPr>
          <p:nvPr/>
        </p:nvSpPr>
        <p:spPr>
          <a:xfrm>
            <a:off x="2400300" y="260034"/>
            <a:ext cx="7391400" cy="1224053"/>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nSpc>
                <a:spcPts val="4650"/>
              </a:lnSpc>
              <a:spcBef>
                <a:spcPts val="145"/>
              </a:spcBef>
            </a:pPr>
            <a:r>
              <a:rPr lang="en-GB" sz="4400" dirty="0">
                <a:latin typeface="Sassoon Infant Std" panose="020B0503020103030203" pitchFamily="34" charset="0"/>
              </a:rPr>
              <a:t>What</a:t>
            </a:r>
            <a:r>
              <a:rPr lang="en-GB" sz="4400" spc="-35" dirty="0">
                <a:latin typeface="Sassoon Infant Std" panose="020B0503020103030203" pitchFamily="34" charset="0"/>
              </a:rPr>
              <a:t> </a:t>
            </a:r>
            <a:r>
              <a:rPr lang="en-GB" sz="4400" dirty="0">
                <a:latin typeface="Sassoon Infant Std" panose="020B0503020103030203" pitchFamily="34" charset="0"/>
              </a:rPr>
              <a:t>specialist</a:t>
            </a:r>
            <a:r>
              <a:rPr lang="en-GB" sz="4400" spc="-35" dirty="0">
                <a:latin typeface="Sassoon Infant Std" panose="020B0503020103030203" pitchFamily="34" charset="0"/>
              </a:rPr>
              <a:t> </a:t>
            </a:r>
            <a:r>
              <a:rPr lang="en-GB" sz="4400" dirty="0">
                <a:latin typeface="Sassoon Infant Std" panose="020B0503020103030203" pitchFamily="34" charset="0"/>
              </a:rPr>
              <a:t>services</a:t>
            </a:r>
            <a:r>
              <a:rPr lang="en-GB" sz="4400" spc="-30" dirty="0">
                <a:latin typeface="Sassoon Infant Std" panose="020B0503020103030203" pitchFamily="34" charset="0"/>
              </a:rPr>
              <a:t> </a:t>
            </a:r>
            <a:r>
              <a:rPr lang="en-GB" sz="4400" spc="-25" dirty="0">
                <a:latin typeface="Sassoon Infant Std" panose="020B0503020103030203" pitchFamily="34" charset="0"/>
              </a:rPr>
              <a:t>are </a:t>
            </a:r>
            <a:r>
              <a:rPr lang="en-GB" sz="4400" dirty="0">
                <a:latin typeface="Sassoon Infant Std" panose="020B0503020103030203" pitchFamily="34" charset="0"/>
              </a:rPr>
              <a:t>available</a:t>
            </a:r>
            <a:r>
              <a:rPr lang="en-GB" sz="4400" spc="-145" dirty="0">
                <a:latin typeface="Sassoon Infant Std" panose="020B0503020103030203" pitchFamily="34" charset="0"/>
              </a:rPr>
              <a:t> </a:t>
            </a:r>
            <a:r>
              <a:rPr lang="en-GB" sz="4400" dirty="0">
                <a:latin typeface="Sassoon Infant Std" panose="020B0503020103030203" pitchFamily="34" charset="0"/>
              </a:rPr>
              <a:t>to</a:t>
            </a:r>
            <a:r>
              <a:rPr lang="en-GB" sz="4400" spc="-120" dirty="0">
                <a:latin typeface="Sassoon Infant Std" panose="020B0503020103030203" pitchFamily="34" charset="0"/>
              </a:rPr>
              <a:t> </a:t>
            </a:r>
            <a:r>
              <a:rPr lang="en-GB" sz="4400" dirty="0">
                <a:latin typeface="Sassoon Infant Std" panose="020B0503020103030203" pitchFamily="34" charset="0"/>
              </a:rPr>
              <a:t>support</a:t>
            </a:r>
            <a:r>
              <a:rPr lang="en-GB" sz="4400" spc="-120" dirty="0">
                <a:latin typeface="Sassoon Infant Std" panose="020B0503020103030203" pitchFamily="34" charset="0"/>
              </a:rPr>
              <a:t> </a:t>
            </a:r>
            <a:r>
              <a:rPr lang="en-GB" sz="4400" dirty="0">
                <a:latin typeface="Sassoon Infant Std" panose="020B0503020103030203" pitchFamily="34" charset="0"/>
              </a:rPr>
              <a:t>my</a:t>
            </a:r>
            <a:r>
              <a:rPr lang="en-GB" sz="4400" spc="-120" dirty="0">
                <a:latin typeface="Sassoon Infant Std" panose="020B0503020103030203" pitchFamily="34" charset="0"/>
              </a:rPr>
              <a:t> </a:t>
            </a:r>
            <a:r>
              <a:rPr lang="en-GB" sz="4400" spc="-10" dirty="0">
                <a:latin typeface="Sassoon Infant Std" panose="020B0503020103030203" pitchFamily="34" charset="0"/>
              </a:rPr>
              <a:t>child?</a:t>
            </a:r>
            <a:endParaRPr lang="en-GB" sz="4300" dirty="0">
              <a:latin typeface="Sassoon Infant Std" panose="020B0503020103030203" pitchFamily="34" charset="0"/>
            </a:endParaRPr>
          </a:p>
        </p:txBody>
      </p:sp>
      <p:pic>
        <p:nvPicPr>
          <p:cNvPr id="2" name="Picture 1" descr="North Town Primary School">
            <a:extLst>
              <a:ext uri="{FF2B5EF4-FFF2-40B4-BE49-F238E27FC236}">
                <a16:creationId xmlns:a16="http://schemas.microsoft.com/office/drawing/2014/main" id="{68441C08-4FE8-C198-D3D2-8DFD46745A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092"/>
          <a:stretch/>
        </p:blipFill>
        <p:spPr bwMode="auto">
          <a:xfrm>
            <a:off x="457200" y="224545"/>
            <a:ext cx="1201854" cy="1143430"/>
          </a:xfrm>
          <a:prstGeom prst="rect">
            <a:avLst/>
          </a:prstGeom>
          <a:noFill/>
          <a:ln>
            <a:noFill/>
          </a:ln>
        </p:spPr>
      </p:pic>
      <p:pic>
        <p:nvPicPr>
          <p:cNvPr id="8" name="Picture 7">
            <a:extLst>
              <a:ext uri="{FF2B5EF4-FFF2-40B4-BE49-F238E27FC236}">
                <a16:creationId xmlns:a16="http://schemas.microsoft.com/office/drawing/2014/main" id="{8573FEB1-51AF-B2FA-4B9D-E48E8DA308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70817" y="4495800"/>
            <a:ext cx="1713162" cy="2202637"/>
          </a:xfrm>
          <a:prstGeom prst="rect">
            <a:avLst/>
          </a:prstGeom>
          <a:noFill/>
          <a:ln>
            <a:noFill/>
          </a:ln>
        </p:spPr>
      </p:pic>
      <p:sp>
        <p:nvSpPr>
          <p:cNvPr id="9" name="TextBox 8">
            <a:extLst>
              <a:ext uri="{FF2B5EF4-FFF2-40B4-BE49-F238E27FC236}">
                <a16:creationId xmlns:a16="http://schemas.microsoft.com/office/drawing/2014/main" id="{C69B05A7-0B1C-DAF4-3021-2C5AAF1ECEE1}"/>
              </a:ext>
            </a:extLst>
          </p:cNvPr>
          <p:cNvSpPr txBox="1"/>
          <p:nvPr/>
        </p:nvSpPr>
        <p:spPr>
          <a:xfrm>
            <a:off x="7391400" y="5951635"/>
            <a:ext cx="3048000" cy="646331"/>
          </a:xfrm>
          <a:prstGeom prst="rect">
            <a:avLst/>
          </a:prstGeom>
          <a:noFill/>
        </p:spPr>
        <p:txBody>
          <a:bodyPr wrap="square" rtlCol="0">
            <a:spAutoFit/>
          </a:bodyPr>
          <a:lstStyle/>
          <a:p>
            <a:pPr algn="ctr"/>
            <a:r>
              <a:rPr lang="en-GB" dirty="0">
                <a:latin typeface="Sassoon Infant Std" panose="020B0503020103030203" pitchFamily="34" charset="0"/>
              </a:rPr>
              <a:t>Claire Morris (speech and language therapist)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288036"/>
            <a:ext cx="8229600" cy="1128001"/>
          </a:xfrm>
          <a:prstGeom prst="rect">
            <a:avLst/>
          </a:prstGeom>
          <a:solidFill>
            <a:srgbClr val="DBDBDB"/>
          </a:solidFill>
          <a:ln w="76200">
            <a:solidFill>
              <a:srgbClr val="000000"/>
            </a:solidFill>
          </a:ln>
        </p:spPr>
        <p:txBody>
          <a:bodyPr vert="horz" wrap="square" lIns="0" tIns="0" rIns="0" bIns="0" rtlCol="0">
            <a:spAutoFit/>
          </a:bodyPr>
          <a:lstStyle/>
          <a:p>
            <a:pPr algn="ctr">
              <a:lnSpc>
                <a:spcPts val="4465"/>
              </a:lnSpc>
            </a:pPr>
            <a:r>
              <a:rPr sz="3200" dirty="0">
                <a:latin typeface="Sassoon Infant Std" panose="020B0503020103030203" pitchFamily="34" charset="0"/>
                <a:cs typeface="Calibri Light"/>
              </a:rPr>
              <a:t>What</a:t>
            </a:r>
            <a:r>
              <a:rPr sz="3200" spc="-110" dirty="0">
                <a:latin typeface="Sassoon Infant Std" panose="020B0503020103030203" pitchFamily="34" charset="0"/>
                <a:cs typeface="Calibri Light"/>
              </a:rPr>
              <a:t> </a:t>
            </a:r>
            <a:r>
              <a:rPr lang="en-GB" sz="3200" dirty="0">
                <a:latin typeface="Sassoon Infant Std" panose="020B0503020103030203" pitchFamily="34" charset="0"/>
                <a:cs typeface="Calibri Light"/>
              </a:rPr>
              <a:t>support does North Town have for a parents including parents of children with SEND?</a:t>
            </a:r>
            <a:endParaRPr sz="3200" dirty="0">
              <a:latin typeface="Sassoon Infant Std" panose="020B0503020103030203" pitchFamily="34" charset="0"/>
              <a:cs typeface="Calibri Light"/>
            </a:endParaRPr>
          </a:p>
        </p:txBody>
      </p:sp>
      <p:sp>
        <p:nvSpPr>
          <p:cNvPr id="3" name="object 3"/>
          <p:cNvSpPr txBox="1"/>
          <p:nvPr/>
        </p:nvSpPr>
        <p:spPr>
          <a:xfrm>
            <a:off x="422635" y="1443213"/>
            <a:ext cx="9935045" cy="4444165"/>
          </a:xfrm>
          <a:prstGeom prst="rect">
            <a:avLst/>
          </a:prstGeom>
        </p:spPr>
        <p:txBody>
          <a:bodyPr vert="horz" wrap="square" lIns="0" tIns="54610" rIns="0" bIns="0" rtlCol="0">
            <a:spAutoFit/>
          </a:bodyPr>
          <a:lstStyle/>
          <a:p>
            <a:pPr>
              <a:lnSpc>
                <a:spcPct val="150000"/>
              </a:lnSpc>
            </a:pPr>
            <a:r>
              <a:rPr lang="en-GB" spc="-30" dirty="0">
                <a:latin typeface="Sassoon Infant Std" panose="020B0503020103030203" pitchFamily="34" charset="0"/>
                <a:cs typeface="Calibri"/>
              </a:rPr>
              <a:t>Your</a:t>
            </a:r>
            <a:r>
              <a:rPr lang="en-GB" spc="-80" dirty="0">
                <a:latin typeface="Sassoon Infant Std" panose="020B0503020103030203" pitchFamily="34" charset="0"/>
                <a:cs typeface="Calibri"/>
              </a:rPr>
              <a:t> </a:t>
            </a:r>
            <a:r>
              <a:rPr lang="en-GB" spc="-10" dirty="0">
                <a:latin typeface="Sassoon Infant Std" panose="020B0503020103030203" pitchFamily="34" charset="0"/>
                <a:cs typeface="Calibri"/>
              </a:rPr>
              <a:t>child’s</a:t>
            </a:r>
            <a:r>
              <a:rPr lang="en-GB" spc="-45" dirty="0">
                <a:latin typeface="Sassoon Infant Std" panose="020B0503020103030203" pitchFamily="34" charset="0"/>
                <a:cs typeface="Calibri"/>
              </a:rPr>
              <a:t> </a:t>
            </a:r>
            <a:r>
              <a:rPr lang="en-GB" dirty="0">
                <a:latin typeface="Sassoon Infant Std" panose="020B0503020103030203" pitchFamily="34" charset="0"/>
                <a:cs typeface="Calibri"/>
              </a:rPr>
              <a:t>class</a:t>
            </a:r>
            <a:r>
              <a:rPr lang="en-GB" spc="-65" dirty="0">
                <a:latin typeface="Sassoon Infant Std" panose="020B0503020103030203" pitchFamily="34" charset="0"/>
                <a:cs typeface="Calibri"/>
              </a:rPr>
              <a:t> </a:t>
            </a:r>
            <a:r>
              <a:rPr lang="en-GB" dirty="0">
                <a:latin typeface="Sassoon Infant Std" panose="020B0503020103030203" pitchFamily="34" charset="0"/>
                <a:cs typeface="Calibri"/>
              </a:rPr>
              <a:t>teacher</a:t>
            </a:r>
            <a:r>
              <a:rPr lang="en-GB" spc="-70" dirty="0">
                <a:latin typeface="Sassoon Infant Std" panose="020B0503020103030203" pitchFamily="34" charset="0"/>
                <a:cs typeface="Calibri"/>
              </a:rPr>
              <a:t> </a:t>
            </a:r>
            <a:r>
              <a:rPr lang="en-GB" dirty="0">
                <a:latin typeface="Sassoon Infant Std" panose="020B0503020103030203" pitchFamily="34" charset="0"/>
                <a:cs typeface="Calibri"/>
              </a:rPr>
              <a:t>and</a:t>
            </a:r>
            <a:r>
              <a:rPr lang="en-GB" spc="-75" dirty="0">
                <a:latin typeface="Sassoon Infant Std" panose="020B0503020103030203" pitchFamily="34" charset="0"/>
                <a:cs typeface="Calibri"/>
              </a:rPr>
              <a:t> </a:t>
            </a:r>
            <a:r>
              <a:rPr lang="en-GB" dirty="0">
                <a:latin typeface="Sassoon Infant Std" panose="020B0503020103030203" pitchFamily="34" charset="0"/>
                <a:cs typeface="Calibri"/>
              </a:rPr>
              <a:t>SENDCo</a:t>
            </a:r>
            <a:r>
              <a:rPr lang="en-GB" spc="-55" dirty="0">
                <a:latin typeface="Sassoon Infant Std" panose="020B0503020103030203" pitchFamily="34" charset="0"/>
                <a:cs typeface="Calibri"/>
              </a:rPr>
              <a:t> </a:t>
            </a:r>
            <a:r>
              <a:rPr lang="en-GB" dirty="0">
                <a:latin typeface="Sassoon Infant Std" panose="020B0503020103030203" pitchFamily="34" charset="0"/>
                <a:cs typeface="Calibri"/>
              </a:rPr>
              <a:t>will</a:t>
            </a:r>
            <a:r>
              <a:rPr lang="en-GB" spc="-70" dirty="0">
                <a:latin typeface="Sassoon Infant Std" panose="020B0503020103030203" pitchFamily="34" charset="0"/>
                <a:cs typeface="Calibri"/>
              </a:rPr>
              <a:t> </a:t>
            </a:r>
            <a:r>
              <a:rPr lang="en-GB" dirty="0">
                <a:latin typeface="Sassoon Infant Std" panose="020B0503020103030203" pitchFamily="34" charset="0"/>
                <a:cs typeface="Calibri"/>
              </a:rPr>
              <a:t>be</a:t>
            </a:r>
            <a:r>
              <a:rPr lang="en-GB" spc="-60" dirty="0">
                <a:latin typeface="Sassoon Infant Std" panose="020B0503020103030203" pitchFamily="34" charset="0"/>
                <a:cs typeface="Calibri"/>
              </a:rPr>
              <a:t> </a:t>
            </a:r>
            <a:r>
              <a:rPr lang="en-GB" dirty="0">
                <a:latin typeface="Sassoon Infant Std" panose="020B0503020103030203" pitchFamily="34" charset="0"/>
                <a:cs typeface="Calibri"/>
              </a:rPr>
              <a:t>happy</a:t>
            </a:r>
            <a:r>
              <a:rPr lang="en-GB" spc="-55" dirty="0">
                <a:latin typeface="Sassoon Infant Std" panose="020B0503020103030203" pitchFamily="34" charset="0"/>
                <a:cs typeface="Calibri"/>
              </a:rPr>
              <a:t> </a:t>
            </a:r>
            <a:r>
              <a:rPr lang="en-GB" dirty="0">
                <a:latin typeface="Sassoon Infant Std" panose="020B0503020103030203" pitchFamily="34" charset="0"/>
                <a:cs typeface="Calibri"/>
              </a:rPr>
              <a:t>to</a:t>
            </a:r>
            <a:r>
              <a:rPr lang="en-GB" spc="-75" dirty="0">
                <a:latin typeface="Sassoon Infant Std" panose="020B0503020103030203" pitchFamily="34" charset="0"/>
                <a:cs typeface="Calibri"/>
              </a:rPr>
              <a:t> </a:t>
            </a:r>
            <a:r>
              <a:rPr lang="en-GB" dirty="0">
                <a:latin typeface="Sassoon Infant Std" panose="020B0503020103030203" pitchFamily="34" charset="0"/>
                <a:cs typeface="Calibri"/>
              </a:rPr>
              <a:t>offer</a:t>
            </a:r>
            <a:r>
              <a:rPr lang="en-GB" spc="-70" dirty="0">
                <a:latin typeface="Sassoon Infant Std" panose="020B0503020103030203" pitchFamily="34" charset="0"/>
                <a:cs typeface="Calibri"/>
              </a:rPr>
              <a:t> </a:t>
            </a:r>
            <a:r>
              <a:rPr lang="en-GB" spc="-25" dirty="0">
                <a:latin typeface="Sassoon Infant Std" panose="020B0503020103030203" pitchFamily="34" charset="0"/>
                <a:cs typeface="Calibri"/>
              </a:rPr>
              <a:t>any </a:t>
            </a:r>
            <a:r>
              <a:rPr lang="en-GB" dirty="0">
                <a:latin typeface="Sassoon Infant Std" panose="020B0503020103030203" pitchFamily="34" charset="0"/>
                <a:cs typeface="Calibri"/>
              </a:rPr>
              <a:t>support</a:t>
            </a:r>
            <a:r>
              <a:rPr lang="en-GB" spc="-50" dirty="0">
                <a:latin typeface="Sassoon Infant Std" panose="020B0503020103030203" pitchFamily="34" charset="0"/>
                <a:cs typeface="Calibri"/>
              </a:rPr>
              <a:t> </a:t>
            </a:r>
            <a:r>
              <a:rPr lang="en-GB" dirty="0">
                <a:latin typeface="Sassoon Infant Std" panose="020B0503020103030203" pitchFamily="34" charset="0"/>
                <a:cs typeface="Calibri"/>
              </a:rPr>
              <a:t>they</a:t>
            </a:r>
            <a:r>
              <a:rPr lang="en-GB" spc="-85" dirty="0">
                <a:latin typeface="Sassoon Infant Std" panose="020B0503020103030203" pitchFamily="34" charset="0"/>
                <a:cs typeface="Calibri"/>
              </a:rPr>
              <a:t> </a:t>
            </a:r>
            <a:r>
              <a:rPr lang="en-GB" spc="-20" dirty="0">
                <a:latin typeface="Sassoon Infant Std" panose="020B0503020103030203" pitchFamily="34" charset="0"/>
                <a:cs typeface="Calibri"/>
              </a:rPr>
              <a:t>can.</a:t>
            </a:r>
            <a:endParaRPr lang="en-AU"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We can also refer families for support from a Parent and Family Support Advisor (PFSA) who can work with children and families in a variety of different ways.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This can include: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Parenting </a:t>
            </a:r>
          </a:p>
          <a:p>
            <a:pPr marL="342900" lvl="0" indent="-342900">
              <a:buFont typeface="Symbol" panose="05050102010706020507" pitchFamily="18" charset="2"/>
              <a:buChar char=""/>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Finances</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Housing</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Links between home and school </a:t>
            </a:r>
          </a:p>
          <a:p>
            <a:pPr marL="342900" indent="-342900">
              <a:buFont typeface="Symbol" panose="05050102010706020507" pitchFamily="18" charset="2"/>
              <a:buChar char=""/>
            </a:pPr>
            <a:r>
              <a:rPr lang="en-AU" dirty="0">
                <a:latin typeface="Sassoon Infant Std" panose="020B0503020103030203" pitchFamily="34" charset="0"/>
                <a:ea typeface="Calibri" panose="020F0502020204030204" pitchFamily="34" charset="0"/>
                <a:cs typeface="Times New Roman" panose="02020603050405020304" pitchFamily="18" charset="0"/>
              </a:rPr>
              <a:t>Our PFSA also runs </a:t>
            </a: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‘Emotional Coaching’ courses every term for 6 weeks available to all parents. </a:t>
            </a:r>
          </a:p>
          <a:p>
            <a:pPr marL="342900" indent="-342900">
              <a:buFont typeface="Symbol" panose="05050102010706020507" pitchFamily="18" charset="2"/>
              <a:buChar char=""/>
            </a:pPr>
            <a:endParaRPr lang="en-AU" dirty="0">
              <a:latin typeface="Sassoon Infant Std" panose="020B0503020103030203" pitchFamily="34" charset="0"/>
              <a:ea typeface="Calibri" panose="020F0502020204030204" pitchFamily="34" charset="0"/>
              <a:cs typeface="Times New Roman" panose="02020603050405020304" pitchFamily="18" charset="0"/>
            </a:endParaRPr>
          </a:p>
          <a:p>
            <a:r>
              <a:rPr lang="en-GB" sz="1800" b="1" dirty="0">
                <a:latin typeface="Sassoon Infant Std" panose="020B0503020103030203" pitchFamily="34" charset="0"/>
                <a:cs typeface="Calibri"/>
              </a:rPr>
              <a:t>We</a:t>
            </a:r>
            <a:r>
              <a:rPr lang="en-GB" sz="1800" b="1" spc="-85" dirty="0">
                <a:latin typeface="Sassoon Infant Std" panose="020B0503020103030203" pitchFamily="34" charset="0"/>
                <a:cs typeface="Calibri"/>
              </a:rPr>
              <a:t> </a:t>
            </a:r>
            <a:r>
              <a:rPr lang="en-GB" sz="1800" b="1" dirty="0">
                <a:latin typeface="Sassoon Infant Std" panose="020B0503020103030203" pitchFamily="34" charset="0"/>
                <a:cs typeface="Calibri"/>
              </a:rPr>
              <a:t>can</a:t>
            </a:r>
            <a:r>
              <a:rPr lang="en-GB" sz="1800" b="1" spc="-75" dirty="0">
                <a:latin typeface="Sassoon Infant Std" panose="020B0503020103030203" pitchFamily="34" charset="0"/>
                <a:cs typeface="Calibri"/>
              </a:rPr>
              <a:t> </a:t>
            </a:r>
            <a:r>
              <a:rPr lang="en-GB" sz="1800" b="1" dirty="0">
                <a:latin typeface="Sassoon Infant Std" panose="020B0503020103030203" pitchFamily="34" charset="0"/>
                <a:cs typeface="Calibri"/>
              </a:rPr>
              <a:t>also</a:t>
            </a:r>
            <a:r>
              <a:rPr lang="en-GB" sz="1800" b="1" spc="-85" dirty="0">
                <a:latin typeface="Sassoon Infant Std" panose="020B0503020103030203" pitchFamily="34" charset="0"/>
                <a:cs typeface="Calibri"/>
              </a:rPr>
              <a:t> </a:t>
            </a:r>
            <a:r>
              <a:rPr lang="en-GB" sz="1800" b="1" spc="-20" dirty="0">
                <a:latin typeface="Sassoon Infant Std" panose="020B0503020103030203" pitchFamily="34" charset="0"/>
                <a:cs typeface="Calibri"/>
              </a:rPr>
              <a:t>signpost and/or refer</a:t>
            </a:r>
            <a:r>
              <a:rPr lang="en-GB" sz="1800" b="1" spc="-50" dirty="0">
                <a:latin typeface="Sassoon Infant Std" panose="020B0503020103030203" pitchFamily="34" charset="0"/>
                <a:cs typeface="Calibri"/>
              </a:rPr>
              <a:t> </a:t>
            </a:r>
            <a:r>
              <a:rPr lang="en-GB" sz="1800" b="1" dirty="0">
                <a:latin typeface="Sassoon Infant Std" panose="020B0503020103030203" pitchFamily="34" charset="0"/>
                <a:cs typeface="Calibri"/>
              </a:rPr>
              <a:t>you</a:t>
            </a:r>
            <a:r>
              <a:rPr lang="en-GB" sz="1800" b="1" spc="-80" dirty="0">
                <a:latin typeface="Sassoon Infant Std" panose="020B0503020103030203" pitchFamily="34" charset="0"/>
                <a:cs typeface="Calibri"/>
              </a:rPr>
              <a:t> </a:t>
            </a:r>
            <a:r>
              <a:rPr lang="en-GB" sz="1800" b="1" dirty="0">
                <a:latin typeface="Sassoon Infant Std" panose="020B0503020103030203" pitchFamily="34" charset="0"/>
                <a:cs typeface="Calibri"/>
              </a:rPr>
              <a:t>to</a:t>
            </a:r>
            <a:r>
              <a:rPr lang="en-GB" sz="1800" b="1" spc="-85" dirty="0">
                <a:latin typeface="Sassoon Infant Std" panose="020B0503020103030203" pitchFamily="34" charset="0"/>
                <a:cs typeface="Calibri"/>
              </a:rPr>
              <a:t> </a:t>
            </a:r>
            <a:r>
              <a:rPr lang="en-GB" sz="1800" b="1" dirty="0">
                <a:latin typeface="Sassoon Infant Std" panose="020B0503020103030203" pitchFamily="34" charset="0"/>
                <a:cs typeface="Calibri"/>
              </a:rPr>
              <a:t>other</a:t>
            </a:r>
            <a:r>
              <a:rPr lang="en-GB" sz="1800" b="1" spc="-80" dirty="0">
                <a:latin typeface="Sassoon Infant Std" panose="020B0503020103030203" pitchFamily="34" charset="0"/>
                <a:cs typeface="Calibri"/>
              </a:rPr>
              <a:t> </a:t>
            </a:r>
            <a:r>
              <a:rPr lang="en-GB" sz="1800" b="1" dirty="0">
                <a:latin typeface="Sassoon Infant Std" panose="020B0503020103030203" pitchFamily="34" charset="0"/>
                <a:cs typeface="Calibri"/>
              </a:rPr>
              <a:t>specialist</a:t>
            </a:r>
            <a:r>
              <a:rPr lang="en-GB" sz="1800" b="1" spc="-65" dirty="0">
                <a:latin typeface="Sassoon Infant Std" panose="020B0503020103030203" pitchFamily="34" charset="0"/>
                <a:cs typeface="Calibri"/>
              </a:rPr>
              <a:t> </a:t>
            </a:r>
            <a:r>
              <a:rPr lang="en-GB" sz="1800" b="1" dirty="0">
                <a:latin typeface="Sassoon Infant Std" panose="020B0503020103030203" pitchFamily="34" charset="0"/>
                <a:cs typeface="Calibri"/>
              </a:rPr>
              <a:t>support</a:t>
            </a:r>
            <a:r>
              <a:rPr lang="en-GB" sz="1800" b="1" spc="-50" dirty="0">
                <a:latin typeface="Sassoon Infant Std" panose="020B0503020103030203" pitchFamily="34" charset="0"/>
                <a:cs typeface="Calibri"/>
              </a:rPr>
              <a:t> </a:t>
            </a:r>
            <a:r>
              <a:rPr lang="en-GB" sz="1800" b="1" spc="-10" dirty="0">
                <a:latin typeface="Sassoon Infant Std" panose="020B0503020103030203" pitchFamily="34" charset="0"/>
                <a:cs typeface="Calibri"/>
              </a:rPr>
              <a:t>services…</a:t>
            </a:r>
            <a:endParaRPr lang="en-GB" sz="1800" b="1" dirty="0">
              <a:latin typeface="Sassoon Infant Std" panose="020B0503020103030203" pitchFamily="34" charset="0"/>
              <a:cs typeface="Calibri"/>
            </a:endParaRPr>
          </a:p>
          <a:p>
            <a:pPr marL="342900" indent="-342900">
              <a:lnSpc>
                <a:spcPct val="150000"/>
              </a:lnSpc>
              <a:buFont typeface="Symbol" panose="05050102010706020507" pitchFamily="18" charset="2"/>
              <a:buChar char=""/>
            </a:pPr>
            <a:endParaRPr lang="en-AU" sz="1800" dirty="0">
              <a:effectLst/>
              <a:latin typeface="+mj-lt"/>
              <a:ea typeface="Calibri" panose="020F0502020204030204" pitchFamily="34" charset="0"/>
              <a:cs typeface="Times New Roman" panose="02020603050405020304" pitchFamily="18" charset="0"/>
            </a:endParaRPr>
          </a:p>
          <a:p>
            <a:pPr>
              <a:lnSpc>
                <a:spcPct val="150000"/>
              </a:lnSpc>
            </a:pPr>
            <a:endParaRPr lang="en-GB" sz="1800" dirty="0">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A02E3CF-F7EF-BFED-2763-0F5E002FEA90}"/>
              </a:ext>
            </a:extLst>
          </p:cNvPr>
          <p:cNvPicPr>
            <a:picLocks noChangeAspect="1"/>
          </p:cNvPicPr>
          <p:nvPr/>
        </p:nvPicPr>
        <p:blipFill>
          <a:blip r:embed="rId2"/>
          <a:stretch>
            <a:fillRect/>
          </a:stretch>
        </p:blipFill>
        <p:spPr>
          <a:xfrm>
            <a:off x="10357680" y="224545"/>
            <a:ext cx="1680705" cy="1143430"/>
          </a:xfrm>
          <a:prstGeom prst="rect">
            <a:avLst/>
          </a:prstGeom>
        </p:spPr>
      </p:pic>
      <p:pic>
        <p:nvPicPr>
          <p:cNvPr id="4" name="Picture 3" descr="North Town Primary School">
            <a:extLst>
              <a:ext uri="{FF2B5EF4-FFF2-40B4-BE49-F238E27FC236}">
                <a16:creationId xmlns:a16="http://schemas.microsoft.com/office/drawing/2014/main" id="{51CC51D2-3BA3-3E47-8E70-D975A7CC96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092"/>
          <a:stretch/>
        </p:blipFill>
        <p:spPr bwMode="auto">
          <a:xfrm>
            <a:off x="457200" y="224545"/>
            <a:ext cx="1201854" cy="1143430"/>
          </a:xfrm>
          <a:prstGeom prst="rect">
            <a:avLst/>
          </a:prstGeom>
          <a:noFill/>
          <a:ln>
            <a:noFill/>
          </a:ln>
        </p:spPr>
      </p:pic>
      <p:sp>
        <p:nvSpPr>
          <p:cNvPr id="8" name="TextBox 7">
            <a:extLst>
              <a:ext uri="{FF2B5EF4-FFF2-40B4-BE49-F238E27FC236}">
                <a16:creationId xmlns:a16="http://schemas.microsoft.com/office/drawing/2014/main" id="{AB5DF584-CCF9-2F5B-08B6-B85E1899DDCE}"/>
              </a:ext>
            </a:extLst>
          </p:cNvPr>
          <p:cNvSpPr txBox="1"/>
          <p:nvPr/>
        </p:nvSpPr>
        <p:spPr>
          <a:xfrm>
            <a:off x="8138248" y="2667000"/>
            <a:ext cx="3048000" cy="369332"/>
          </a:xfrm>
          <a:prstGeom prst="rect">
            <a:avLst/>
          </a:prstGeom>
          <a:noFill/>
        </p:spPr>
        <p:txBody>
          <a:bodyPr wrap="square" rtlCol="0">
            <a:spAutoFit/>
          </a:bodyPr>
          <a:lstStyle/>
          <a:p>
            <a:pPr algn="ctr"/>
            <a:r>
              <a:rPr lang="en-GB" dirty="0">
                <a:latin typeface="Sassoon Infant Std" panose="020B0503020103030203" pitchFamily="34" charset="0"/>
              </a:rPr>
              <a:t>Elaine Duley (PFSA)</a:t>
            </a:r>
          </a:p>
        </p:txBody>
      </p:sp>
      <p:pic>
        <p:nvPicPr>
          <p:cNvPr id="10" name="Picture 9" descr="...">
            <a:extLst>
              <a:ext uri="{FF2B5EF4-FFF2-40B4-BE49-F238E27FC236}">
                <a16:creationId xmlns:a16="http://schemas.microsoft.com/office/drawing/2014/main" id="{CC857EDF-43F5-8698-EE1C-8EB76CBF9C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43910" y="1524000"/>
            <a:ext cx="1304249" cy="1676400"/>
          </a:xfrm>
          <a:prstGeom prst="rect">
            <a:avLst/>
          </a:prstGeom>
          <a:noFill/>
          <a:ln>
            <a:noFill/>
          </a:ln>
        </p:spPr>
      </p:pic>
      <p:sp>
        <p:nvSpPr>
          <p:cNvPr id="13" name="TextBox 12">
            <a:extLst>
              <a:ext uri="{FF2B5EF4-FFF2-40B4-BE49-F238E27FC236}">
                <a16:creationId xmlns:a16="http://schemas.microsoft.com/office/drawing/2014/main" id="{C5CCC696-E648-2629-6866-86E1BD05FFF4}"/>
              </a:ext>
            </a:extLst>
          </p:cNvPr>
          <p:cNvSpPr txBox="1"/>
          <p:nvPr/>
        </p:nvSpPr>
        <p:spPr>
          <a:xfrm>
            <a:off x="136405" y="5107110"/>
            <a:ext cx="6098344" cy="369332"/>
          </a:xfrm>
          <a:prstGeom prst="rect">
            <a:avLst/>
          </a:prstGeom>
          <a:noFill/>
        </p:spPr>
        <p:txBody>
          <a:bodyPr wrap="square">
            <a:spAutoFit/>
          </a:bodyPr>
          <a:lstStyle/>
          <a:p>
            <a:r>
              <a:rPr lang="en-GB" dirty="0">
                <a:latin typeface="Sassoon Infant Std" panose="020B0503020103030203" pitchFamily="34" charset="0"/>
                <a:hlinkClick r:id="rId5"/>
              </a:rPr>
              <a:t>Home (somersetsend.org.uk)</a:t>
            </a:r>
            <a:r>
              <a:rPr lang="en-GB" dirty="0">
                <a:latin typeface="Sassoon Infant Std" panose="020B0503020103030203" pitchFamily="34" charset="0"/>
              </a:rPr>
              <a:t>      SENDIAS</a:t>
            </a:r>
          </a:p>
        </p:txBody>
      </p:sp>
      <p:sp>
        <p:nvSpPr>
          <p:cNvPr id="12" name="TextBox 11">
            <a:extLst>
              <a:ext uri="{FF2B5EF4-FFF2-40B4-BE49-F238E27FC236}">
                <a16:creationId xmlns:a16="http://schemas.microsoft.com/office/drawing/2014/main" id="{0724520D-50C1-0476-F2A6-BE592481FA26}"/>
              </a:ext>
            </a:extLst>
          </p:cNvPr>
          <p:cNvSpPr txBox="1"/>
          <p:nvPr/>
        </p:nvSpPr>
        <p:spPr>
          <a:xfrm>
            <a:off x="2487208" y="5600080"/>
            <a:ext cx="6098344" cy="369332"/>
          </a:xfrm>
          <a:prstGeom prst="rect">
            <a:avLst/>
          </a:prstGeom>
          <a:noFill/>
        </p:spPr>
        <p:txBody>
          <a:bodyPr wrap="square">
            <a:spAutoFit/>
          </a:bodyPr>
          <a:lstStyle/>
          <a:p>
            <a:r>
              <a:rPr lang="en-GB" dirty="0">
                <a:latin typeface="Sassoon Infant Std" panose="020B0503020103030203" pitchFamily="34" charset="0"/>
                <a:hlinkClick r:id="rId6"/>
              </a:rPr>
              <a:t>Somerset’s SEND Local Offer</a:t>
            </a:r>
            <a:r>
              <a:rPr lang="en-GB" dirty="0">
                <a:latin typeface="Sassoon Infant Std" panose="020B0503020103030203" pitchFamily="34" charset="0"/>
              </a:rPr>
              <a:t>      The SEND Local Offer</a:t>
            </a:r>
          </a:p>
        </p:txBody>
      </p:sp>
      <p:sp>
        <p:nvSpPr>
          <p:cNvPr id="14" name="TextBox 13">
            <a:extLst>
              <a:ext uri="{FF2B5EF4-FFF2-40B4-BE49-F238E27FC236}">
                <a16:creationId xmlns:a16="http://schemas.microsoft.com/office/drawing/2014/main" id="{5C6F7424-920A-0192-2F2A-8F628756DBDB}"/>
              </a:ext>
            </a:extLst>
          </p:cNvPr>
          <p:cNvSpPr txBox="1"/>
          <p:nvPr/>
        </p:nvSpPr>
        <p:spPr>
          <a:xfrm>
            <a:off x="136405" y="6131166"/>
            <a:ext cx="6098344" cy="369332"/>
          </a:xfrm>
          <a:prstGeom prst="rect">
            <a:avLst/>
          </a:prstGeom>
          <a:noFill/>
        </p:spPr>
        <p:txBody>
          <a:bodyPr wrap="square">
            <a:spAutoFit/>
          </a:bodyPr>
          <a:lstStyle/>
          <a:p>
            <a:r>
              <a:rPr lang="en-GB" dirty="0">
                <a:latin typeface="Sassoon Infant Std" panose="020B0503020103030203" pitchFamily="34" charset="0"/>
                <a:hlinkClick r:id="rId7"/>
              </a:rPr>
              <a:t>Family Intervention Service (somerset.gov.uk)</a:t>
            </a:r>
            <a:r>
              <a:rPr lang="en-GB" dirty="0">
                <a:latin typeface="Sassoon Infant Std" panose="020B0503020103030203" pitchFamily="34" charset="0"/>
              </a:rPr>
              <a:t>    FIS</a:t>
            </a:r>
          </a:p>
        </p:txBody>
      </p:sp>
      <p:pic>
        <p:nvPicPr>
          <p:cNvPr id="15" name="object 5"/>
          <p:cNvPicPr/>
          <p:nvPr/>
        </p:nvPicPr>
        <p:blipFill>
          <a:blip r:embed="rId8" cstate="print"/>
          <a:stretch>
            <a:fillRect/>
          </a:stretch>
        </p:blipFill>
        <p:spPr>
          <a:xfrm>
            <a:off x="9500910" y="4887534"/>
            <a:ext cx="2005290" cy="1676400"/>
          </a:xfrm>
          <a:prstGeom prst="rect">
            <a:avLst/>
          </a:prstGeom>
        </p:spPr>
      </p:pic>
    </p:spTree>
    <p:extLst>
      <p:ext uri="{BB962C8B-B14F-4D97-AF65-F5344CB8AC3E}">
        <p14:creationId xmlns:p14="http://schemas.microsoft.com/office/powerpoint/2010/main" val="1195839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DB68D2-AAB8-508C-4042-489A96E0C210}"/>
              </a:ext>
            </a:extLst>
          </p:cNvPr>
          <p:cNvSpPr>
            <a:spLocks noGrp="1"/>
          </p:cNvSpPr>
          <p:nvPr>
            <p:ph type="body" idx="1"/>
          </p:nvPr>
        </p:nvSpPr>
        <p:spPr>
          <a:xfrm>
            <a:off x="733526" y="1882520"/>
            <a:ext cx="10724946" cy="2015936"/>
          </a:xfrm>
        </p:spPr>
        <p:txBody>
          <a:bodyPr/>
          <a:lstStyle/>
          <a:p>
            <a:pPr>
              <a:spcAft>
                <a:spcPts val="600"/>
              </a:spcAft>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A range of outside professionals may be consulted to provide support or advice to help us to meet your child’s needs.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a:spcAft>
                <a:spcPts val="600"/>
              </a:spcAft>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a:spcAft>
                <a:spcPts val="600"/>
              </a:spcAft>
            </a:pPr>
            <a:r>
              <a:rPr lang="en-AU" sz="1800" dirty="0">
                <a:effectLst/>
                <a:latin typeface="Sassoon Infant Std" panose="020B0503020103030203" pitchFamily="34" charset="0"/>
                <a:ea typeface="Cambria" panose="02040503050406030204" pitchFamily="18" charset="0"/>
                <a:cs typeface="Times New Roman" panose="02020603050405020304" pitchFamily="18" charset="0"/>
              </a:rPr>
              <a:t>For further information on the services available, please look at the Somerset Local Offer website: </a:t>
            </a:r>
            <a:r>
              <a:rPr lang="en-AU" sz="1800" u="sng" dirty="0">
                <a:solidFill>
                  <a:srgbClr val="0000FF"/>
                </a:solidFill>
                <a:effectLst/>
                <a:latin typeface="Sassoon Infant Std" panose="020B0503020103030203" pitchFamily="34" charset="0"/>
                <a:ea typeface="Calibri" panose="020F0502020204030204" pitchFamily="34" charset="0"/>
                <a:cs typeface="Times New Roman" panose="02020603050405020304" pitchFamily="18" charset="0"/>
                <a:hlinkClick r:id="rId2"/>
              </a:rPr>
              <a:t>Somerset’s SEND Local Offer</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endParaRPr lang="en-GB" dirty="0">
              <a:highlight>
                <a:srgbClr val="FFFF00"/>
              </a:highlight>
            </a:endParaRPr>
          </a:p>
        </p:txBody>
      </p:sp>
      <p:pic>
        <p:nvPicPr>
          <p:cNvPr id="4" name="Picture 3">
            <a:extLst>
              <a:ext uri="{FF2B5EF4-FFF2-40B4-BE49-F238E27FC236}">
                <a16:creationId xmlns:a16="http://schemas.microsoft.com/office/drawing/2014/main" id="{84EE2A72-2BEA-0352-A272-A5C9639CFFCE}"/>
              </a:ext>
            </a:extLst>
          </p:cNvPr>
          <p:cNvPicPr>
            <a:picLocks noChangeAspect="1"/>
          </p:cNvPicPr>
          <p:nvPr/>
        </p:nvPicPr>
        <p:blipFill>
          <a:blip r:embed="rId3"/>
          <a:stretch>
            <a:fillRect/>
          </a:stretch>
        </p:blipFill>
        <p:spPr>
          <a:xfrm>
            <a:off x="9906000" y="332310"/>
            <a:ext cx="1680705" cy="1143430"/>
          </a:xfrm>
          <a:prstGeom prst="rect">
            <a:avLst/>
          </a:prstGeom>
        </p:spPr>
      </p:pic>
      <p:sp>
        <p:nvSpPr>
          <p:cNvPr id="5" name="object 3">
            <a:extLst>
              <a:ext uri="{FF2B5EF4-FFF2-40B4-BE49-F238E27FC236}">
                <a16:creationId xmlns:a16="http://schemas.microsoft.com/office/drawing/2014/main" id="{46078C18-5415-CFCC-D4C7-1B513579073C}"/>
              </a:ext>
            </a:extLst>
          </p:cNvPr>
          <p:cNvSpPr txBox="1">
            <a:spLocks/>
          </p:cNvSpPr>
          <p:nvPr/>
        </p:nvSpPr>
        <p:spPr>
          <a:xfrm>
            <a:off x="1600200" y="457200"/>
            <a:ext cx="8229600" cy="1224053"/>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gn="ctr">
              <a:lnSpc>
                <a:spcPts val="4650"/>
              </a:lnSpc>
              <a:spcBef>
                <a:spcPts val="145"/>
              </a:spcBef>
            </a:pPr>
            <a:r>
              <a:rPr lang="en-GB" sz="4400" dirty="0">
                <a:latin typeface="Sassoon Infant Std" panose="020B0503020103030203" pitchFamily="34" charset="0"/>
              </a:rPr>
              <a:t>Is there anyone else who might work with my child?</a:t>
            </a:r>
            <a:endParaRPr lang="en-GB" sz="4300" dirty="0">
              <a:latin typeface="Sassoon Infant Std" panose="020B0503020103030203" pitchFamily="34" charset="0"/>
            </a:endParaRPr>
          </a:p>
        </p:txBody>
      </p:sp>
      <p:pic>
        <p:nvPicPr>
          <p:cNvPr id="6" name="Picture 5" descr="North Town Primary School">
            <a:extLst>
              <a:ext uri="{FF2B5EF4-FFF2-40B4-BE49-F238E27FC236}">
                <a16:creationId xmlns:a16="http://schemas.microsoft.com/office/drawing/2014/main" id="{7E9BDA4F-5179-CD69-668C-6F2E2E1BB0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092"/>
          <a:stretch/>
        </p:blipFill>
        <p:spPr bwMode="auto">
          <a:xfrm>
            <a:off x="322146" y="196147"/>
            <a:ext cx="1201854" cy="1143430"/>
          </a:xfrm>
          <a:prstGeom prst="rect">
            <a:avLst/>
          </a:prstGeom>
          <a:noFill/>
          <a:ln>
            <a:noFill/>
          </a:ln>
        </p:spPr>
      </p:pic>
      <p:pic>
        <p:nvPicPr>
          <p:cNvPr id="7" name="Picture 6" descr="A child holding a rainbow flag&#10;&#10;Description automatically generated">
            <a:extLst>
              <a:ext uri="{FF2B5EF4-FFF2-40B4-BE49-F238E27FC236}">
                <a16:creationId xmlns:a16="http://schemas.microsoft.com/office/drawing/2014/main" id="{2226B679-A1B4-79D3-B7B0-A86041FAAF2E}"/>
              </a:ext>
            </a:extLst>
          </p:cNvPr>
          <p:cNvPicPr>
            <a:picLocks noChangeAspect="1"/>
          </p:cNvPicPr>
          <p:nvPr/>
        </p:nvPicPr>
        <p:blipFill>
          <a:blip r:embed="rId5"/>
          <a:stretch>
            <a:fillRect/>
          </a:stretch>
        </p:blipFill>
        <p:spPr>
          <a:xfrm>
            <a:off x="1371600" y="3898456"/>
            <a:ext cx="9075231" cy="2015936"/>
          </a:xfrm>
          <a:prstGeom prst="rect">
            <a:avLst/>
          </a:prstGeom>
        </p:spPr>
      </p:pic>
    </p:spTree>
    <p:extLst>
      <p:ext uri="{BB962C8B-B14F-4D97-AF65-F5344CB8AC3E}">
        <p14:creationId xmlns:p14="http://schemas.microsoft.com/office/powerpoint/2010/main" val="348597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CC1F75C-4BA4-0539-9D43-9F4555D8636D}"/>
              </a:ext>
            </a:extLst>
          </p:cNvPr>
          <p:cNvPicPr>
            <a:picLocks noChangeAspect="1"/>
          </p:cNvPicPr>
          <p:nvPr/>
        </p:nvPicPr>
        <p:blipFill>
          <a:blip r:embed="rId2"/>
          <a:stretch>
            <a:fillRect/>
          </a:stretch>
        </p:blipFill>
        <p:spPr>
          <a:xfrm>
            <a:off x="10357680" y="224545"/>
            <a:ext cx="1680705" cy="1143430"/>
          </a:xfrm>
          <a:prstGeom prst="rect">
            <a:avLst/>
          </a:prstGeom>
        </p:spPr>
      </p:pic>
      <p:sp>
        <p:nvSpPr>
          <p:cNvPr id="22" name="object 3">
            <a:extLst>
              <a:ext uri="{FF2B5EF4-FFF2-40B4-BE49-F238E27FC236}">
                <a16:creationId xmlns:a16="http://schemas.microsoft.com/office/drawing/2014/main" id="{1375163B-ECE1-0CA5-6E2C-25517E077FA9}"/>
              </a:ext>
            </a:extLst>
          </p:cNvPr>
          <p:cNvSpPr txBox="1">
            <a:spLocks/>
          </p:cNvSpPr>
          <p:nvPr/>
        </p:nvSpPr>
        <p:spPr>
          <a:xfrm>
            <a:off x="1905000" y="237900"/>
            <a:ext cx="8229600" cy="1826782"/>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gn="ctr">
              <a:lnSpc>
                <a:spcPts val="4650"/>
              </a:lnSpc>
              <a:spcBef>
                <a:spcPts val="145"/>
              </a:spcBef>
            </a:pPr>
            <a:r>
              <a:rPr lang="en-GB" sz="4400" dirty="0">
                <a:latin typeface="Sassoon Infant Std" panose="020B0503020103030203" pitchFamily="34" charset="0"/>
              </a:rPr>
              <a:t>What</a:t>
            </a:r>
            <a:r>
              <a:rPr lang="en-GB" sz="4400" spc="-35" dirty="0">
                <a:latin typeface="Sassoon Infant Std" panose="020B0503020103030203" pitchFamily="34" charset="0"/>
              </a:rPr>
              <a:t> </a:t>
            </a:r>
            <a:r>
              <a:rPr lang="en-GB" sz="4400" dirty="0">
                <a:latin typeface="Sassoon Infant Std" panose="020B0503020103030203" pitchFamily="34" charset="0"/>
              </a:rPr>
              <a:t>training is made available to staff supporting children with SEND</a:t>
            </a:r>
            <a:r>
              <a:rPr lang="en-GB" sz="4400" spc="-10" dirty="0">
                <a:latin typeface="Sassoon Infant Std" panose="020B0503020103030203" pitchFamily="34" charset="0"/>
              </a:rPr>
              <a:t>?</a:t>
            </a:r>
            <a:endParaRPr lang="en-GB" sz="4300" dirty="0">
              <a:latin typeface="Sassoon Infant Std" panose="020B0503020103030203" pitchFamily="34" charset="0"/>
            </a:endParaRPr>
          </a:p>
        </p:txBody>
      </p:sp>
      <p:pic>
        <p:nvPicPr>
          <p:cNvPr id="5" name="Picture 4" descr="North Town Primary School">
            <a:extLst>
              <a:ext uri="{FF2B5EF4-FFF2-40B4-BE49-F238E27FC236}">
                <a16:creationId xmlns:a16="http://schemas.microsoft.com/office/drawing/2014/main" id="{AC062D36-8C85-341F-7DC7-BB3C6F3723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092"/>
          <a:stretch/>
        </p:blipFill>
        <p:spPr bwMode="auto">
          <a:xfrm>
            <a:off x="322146" y="196147"/>
            <a:ext cx="1201854" cy="1143430"/>
          </a:xfrm>
          <a:prstGeom prst="rect">
            <a:avLst/>
          </a:prstGeom>
          <a:noFill/>
          <a:ln>
            <a:noFill/>
          </a:ln>
        </p:spPr>
      </p:pic>
      <p:sp>
        <p:nvSpPr>
          <p:cNvPr id="6" name="TextBox 5">
            <a:extLst>
              <a:ext uri="{FF2B5EF4-FFF2-40B4-BE49-F238E27FC236}">
                <a16:creationId xmlns:a16="http://schemas.microsoft.com/office/drawing/2014/main" id="{6BF95B79-E7D5-97C4-8D21-4BB0770CFD85}"/>
              </a:ext>
            </a:extLst>
          </p:cNvPr>
          <p:cNvSpPr txBox="1"/>
          <p:nvPr/>
        </p:nvSpPr>
        <p:spPr>
          <a:xfrm>
            <a:off x="4869730" y="2209800"/>
            <a:ext cx="7161585" cy="4524315"/>
          </a:xfrm>
          <a:prstGeom prst="rect">
            <a:avLst/>
          </a:prstGeom>
          <a:noFill/>
        </p:spPr>
        <p:txBody>
          <a:bodyPr wrap="square" rtlCol="0">
            <a:spAutoFit/>
          </a:bodyPr>
          <a:lstStyle/>
          <a:p>
            <a:pPr>
              <a:lnSpc>
                <a:spcPct val="150000"/>
              </a:lnSpc>
            </a:pPr>
            <a:r>
              <a:rPr lang="en-AU" dirty="0">
                <a:latin typeface="Sassoon Infant Std" panose="020B0503020103030203" pitchFamily="34" charset="0"/>
                <a:ea typeface="Calibri" panose="020F0502020204030204" pitchFamily="34" charset="0"/>
                <a:cs typeface="Times New Roman" panose="02020603050405020304" pitchFamily="18" charset="0"/>
              </a:rPr>
              <a:t>All staff have regular training opportunities to support the children at North Town including those with SEND. The focus of training is regularly reviewed according to the needs of the children and the school’s priorities for improvement. </a:t>
            </a:r>
          </a:p>
          <a:p>
            <a:pPr>
              <a:lnSpc>
                <a:spcPct val="150000"/>
              </a:lnSpc>
            </a:pPr>
            <a:endParaRPr lang="en-AU" dirty="0">
              <a:latin typeface="Sassoon Infant Std" panose="020B0503020103030203" pitchFamily="34" charset="0"/>
              <a:ea typeface="Calibri" panose="020F0502020204030204" pitchFamily="34" charset="0"/>
              <a:cs typeface="Times New Roman" panose="02020603050405020304" pitchFamily="18" charset="0"/>
            </a:endParaRPr>
          </a:p>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All adults who work with individuals or groups of children receive the necessary support or training to deliver the sessions.  These sessions are overseen by the class teacher and the SENDCo to monitor the progress of the children. The extent and level of training/support provided depends on the nature of a child’s needs and the provision needed.</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endParaRPr lang="en-GB" dirty="0"/>
          </a:p>
        </p:txBody>
      </p:sp>
      <p:pic>
        <p:nvPicPr>
          <p:cNvPr id="7" name="Picture 6">
            <a:extLst>
              <a:ext uri="{FF2B5EF4-FFF2-40B4-BE49-F238E27FC236}">
                <a16:creationId xmlns:a16="http://schemas.microsoft.com/office/drawing/2014/main" id="{68915E3F-38CB-1A43-C299-2894C30846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90800"/>
            <a:ext cx="4064936" cy="2895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E17CA55F-4585-1C4B-F3E0-F80DD2C31B43}"/>
              </a:ext>
            </a:extLst>
          </p:cNvPr>
          <p:cNvSpPr txBox="1">
            <a:spLocks/>
          </p:cNvSpPr>
          <p:nvPr/>
        </p:nvSpPr>
        <p:spPr>
          <a:xfrm>
            <a:off x="1677579" y="297537"/>
            <a:ext cx="8229600" cy="1224053"/>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gn="ctr">
              <a:lnSpc>
                <a:spcPts val="4650"/>
              </a:lnSpc>
              <a:spcBef>
                <a:spcPts val="145"/>
              </a:spcBef>
            </a:pPr>
            <a:r>
              <a:rPr lang="en-GB" sz="4400" spc="-10" dirty="0">
                <a:latin typeface="Sassoon Infant Std" panose="020B0503020103030203" pitchFamily="34" charset="0"/>
              </a:rPr>
              <a:t>How are resources allocated and matched to my child’s needs?</a:t>
            </a:r>
            <a:endParaRPr lang="en-GB" sz="4300" dirty="0">
              <a:latin typeface="Sassoon Infant Std" panose="020B0503020103030203" pitchFamily="34" charset="0"/>
            </a:endParaRPr>
          </a:p>
        </p:txBody>
      </p:sp>
      <p:pic>
        <p:nvPicPr>
          <p:cNvPr id="5" name="Picture 4">
            <a:extLst>
              <a:ext uri="{FF2B5EF4-FFF2-40B4-BE49-F238E27FC236}">
                <a16:creationId xmlns:a16="http://schemas.microsoft.com/office/drawing/2014/main" id="{2EEAB781-52CF-281D-5358-B155587B51E5}"/>
              </a:ext>
            </a:extLst>
          </p:cNvPr>
          <p:cNvPicPr>
            <a:picLocks noChangeAspect="1"/>
          </p:cNvPicPr>
          <p:nvPr/>
        </p:nvPicPr>
        <p:blipFill>
          <a:blip r:embed="rId2"/>
          <a:stretch>
            <a:fillRect/>
          </a:stretch>
        </p:blipFill>
        <p:spPr>
          <a:xfrm>
            <a:off x="10134600" y="228600"/>
            <a:ext cx="1680705" cy="1143430"/>
          </a:xfrm>
          <a:prstGeom prst="rect">
            <a:avLst/>
          </a:prstGeom>
        </p:spPr>
      </p:pic>
      <p:sp>
        <p:nvSpPr>
          <p:cNvPr id="8" name="Text Placeholder 7">
            <a:extLst>
              <a:ext uri="{FF2B5EF4-FFF2-40B4-BE49-F238E27FC236}">
                <a16:creationId xmlns:a16="http://schemas.microsoft.com/office/drawing/2014/main" id="{E9E0FE41-D2E8-6392-0B99-D10124F2D242}"/>
              </a:ext>
            </a:extLst>
          </p:cNvPr>
          <p:cNvSpPr txBox="1">
            <a:spLocks noGrp="1"/>
          </p:cNvSpPr>
          <p:nvPr>
            <p:ph type="body" idx="1"/>
          </p:nvPr>
        </p:nvSpPr>
        <p:spPr>
          <a:xfrm>
            <a:off x="533400" y="1828800"/>
            <a:ext cx="6858000" cy="4970591"/>
          </a:xfrm>
          <a:prstGeom prst="rect">
            <a:avLst/>
          </a:prstGeom>
          <a:noFill/>
        </p:spPr>
        <p:txBody>
          <a:bodyPr wrap="square" rtlCol="0">
            <a:spAutoFit/>
          </a:bodyPr>
          <a:lstStyle/>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We ensure that all children who have additional needs are supported to the best of the school’s ability with the funds available.  We firmly believe at North Town that all teachers are teachers of all the children in their class and where possible additional provision will be delivered by the teacher through differentiated learning opportunities within the classroom.  We also have a team of Learning Support Assistants (LSAs) who are in part funded from the SEN budget and support both individual and small groups of children, alongside the class teachers.  Some children also need specialist equipment and/or facilities. A small number of children are eligible for top up funding which the school can use to provide additional support/resources within the child’s setting.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endParaRPr lang="en-GB" dirty="0"/>
          </a:p>
        </p:txBody>
      </p:sp>
      <p:pic>
        <p:nvPicPr>
          <p:cNvPr id="9" name="Picture 8" descr="North Town Primary School">
            <a:extLst>
              <a:ext uri="{FF2B5EF4-FFF2-40B4-BE49-F238E27FC236}">
                <a16:creationId xmlns:a16="http://schemas.microsoft.com/office/drawing/2014/main" id="{4D9A78E2-B63D-5893-117A-D331EA357F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092"/>
          <a:stretch/>
        </p:blipFill>
        <p:spPr bwMode="auto">
          <a:xfrm>
            <a:off x="188600" y="327878"/>
            <a:ext cx="1201854" cy="1143430"/>
          </a:xfrm>
          <a:prstGeom prst="rect">
            <a:avLst/>
          </a:prstGeom>
          <a:noFill/>
          <a:ln>
            <a:noFill/>
          </a:ln>
        </p:spPr>
      </p:pic>
      <p:pic>
        <p:nvPicPr>
          <p:cNvPr id="10" name="Picture 9">
            <a:extLst>
              <a:ext uri="{FF2B5EF4-FFF2-40B4-BE49-F238E27FC236}">
                <a16:creationId xmlns:a16="http://schemas.microsoft.com/office/drawing/2014/main" id="{91617E4D-E339-B685-7644-E8424847D8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2667000"/>
            <a:ext cx="3559241" cy="2667001"/>
          </a:xfrm>
          <a:prstGeom prst="rect">
            <a:avLst/>
          </a:prstGeom>
        </p:spPr>
      </p:pic>
    </p:spTree>
    <p:extLst>
      <p:ext uri="{BB962C8B-B14F-4D97-AF65-F5344CB8AC3E}">
        <p14:creationId xmlns:p14="http://schemas.microsoft.com/office/powerpoint/2010/main" val="3177852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8979" y="1752600"/>
            <a:ext cx="11123421" cy="2088519"/>
          </a:xfrm>
          <a:prstGeom prst="rect">
            <a:avLst/>
          </a:prstGeom>
        </p:spPr>
        <p:txBody>
          <a:bodyPr vert="horz" wrap="square" lIns="0" tIns="55244" rIns="0" bIns="0" rtlCol="0">
            <a:spAutoFit/>
          </a:bodyPr>
          <a:lstStyle/>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The school site is wheelchair accessible and there are changing facilities and accessible toilets.  All children have the right to access class wherever it is safe for them to do so.  For those children with additional needs, alternative provision can be made, for example, additional adult support, alternative travel arrangements, or alternative arrangements for the administration of medicines. For further information on accessibility please see our separate Accessibility Plan.</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p:txBody>
      </p:sp>
      <p:sp>
        <p:nvSpPr>
          <p:cNvPr id="3" name="object 3"/>
          <p:cNvSpPr txBox="1">
            <a:spLocks noGrp="1"/>
          </p:cNvSpPr>
          <p:nvPr>
            <p:ph type="title"/>
          </p:nvPr>
        </p:nvSpPr>
        <p:spPr>
          <a:xfrm>
            <a:off x="1666494" y="373904"/>
            <a:ext cx="8229600" cy="1224053"/>
          </a:xfrm>
          <a:prstGeom prst="rect">
            <a:avLst/>
          </a:prstGeom>
          <a:solidFill>
            <a:srgbClr val="DBDBDB"/>
          </a:solidFill>
          <a:ln w="76200">
            <a:solidFill>
              <a:srgbClr val="000000"/>
            </a:solidFill>
          </a:ln>
        </p:spPr>
        <p:txBody>
          <a:bodyPr vert="horz" wrap="square" lIns="0" tIns="18415" rIns="0" bIns="0" rtlCol="0">
            <a:spAutoFit/>
          </a:bodyPr>
          <a:lstStyle/>
          <a:p>
            <a:pPr marL="2582545" marR="1010285" indent="-1561465">
              <a:lnSpc>
                <a:spcPts val="4650"/>
              </a:lnSpc>
              <a:spcBef>
                <a:spcPts val="145"/>
              </a:spcBef>
            </a:pPr>
            <a:r>
              <a:rPr sz="4300" dirty="0">
                <a:latin typeface="Sassoon Infant Std" panose="020B0503020103030203" pitchFamily="34" charset="0"/>
              </a:rPr>
              <a:t>How</a:t>
            </a:r>
            <a:r>
              <a:rPr sz="4300" spc="-95" dirty="0">
                <a:latin typeface="Sassoon Infant Std" panose="020B0503020103030203" pitchFamily="34" charset="0"/>
              </a:rPr>
              <a:t> </a:t>
            </a:r>
            <a:r>
              <a:rPr sz="4300" dirty="0">
                <a:latin typeface="Sassoon Infant Std" panose="020B0503020103030203" pitchFamily="34" charset="0"/>
              </a:rPr>
              <a:t>accessible</a:t>
            </a:r>
            <a:r>
              <a:rPr sz="4300" spc="-70" dirty="0">
                <a:latin typeface="Sassoon Infant Std" panose="020B0503020103030203" pitchFamily="34" charset="0"/>
              </a:rPr>
              <a:t> </a:t>
            </a:r>
            <a:r>
              <a:rPr sz="4300" dirty="0">
                <a:latin typeface="Sassoon Infant Std" panose="020B0503020103030203" pitchFamily="34" charset="0"/>
              </a:rPr>
              <a:t>is</a:t>
            </a:r>
            <a:r>
              <a:rPr sz="4300" spc="-75" dirty="0">
                <a:latin typeface="Sassoon Infant Std" panose="020B0503020103030203" pitchFamily="34" charset="0"/>
              </a:rPr>
              <a:t> </a:t>
            </a:r>
            <a:r>
              <a:rPr sz="4300" dirty="0">
                <a:latin typeface="Sassoon Infant Std" panose="020B0503020103030203" pitchFamily="34" charset="0"/>
              </a:rPr>
              <a:t>the</a:t>
            </a:r>
            <a:r>
              <a:rPr sz="4300" spc="-65" dirty="0">
                <a:latin typeface="Sassoon Infant Std" panose="020B0503020103030203" pitchFamily="34" charset="0"/>
              </a:rPr>
              <a:t> </a:t>
            </a:r>
            <a:r>
              <a:rPr sz="4300" spc="-10" dirty="0">
                <a:latin typeface="Sassoon Infant Std" panose="020B0503020103030203" pitchFamily="34" charset="0"/>
              </a:rPr>
              <a:t>school</a:t>
            </a:r>
            <a:r>
              <a:rPr lang="en-GB" sz="4300" spc="-10" dirty="0">
                <a:latin typeface="Sassoon Infant Std" panose="020B0503020103030203" pitchFamily="34" charset="0"/>
              </a:rPr>
              <a:t>environment?</a:t>
            </a:r>
            <a:endParaRPr sz="4300" dirty="0">
              <a:latin typeface="Sassoon Infant Std" panose="020B0503020103030203" pitchFamily="34" charset="0"/>
            </a:endParaRPr>
          </a:p>
        </p:txBody>
      </p:sp>
      <p:pic>
        <p:nvPicPr>
          <p:cNvPr id="4" name="object 4"/>
          <p:cNvPicPr/>
          <p:nvPr/>
        </p:nvPicPr>
        <p:blipFill>
          <a:blip r:embed="rId2" cstate="print"/>
          <a:stretch>
            <a:fillRect/>
          </a:stretch>
        </p:blipFill>
        <p:spPr>
          <a:xfrm>
            <a:off x="1143000" y="5172767"/>
            <a:ext cx="4247388" cy="1359408"/>
          </a:xfrm>
          <a:prstGeom prst="rect">
            <a:avLst/>
          </a:prstGeom>
        </p:spPr>
      </p:pic>
      <p:pic>
        <p:nvPicPr>
          <p:cNvPr id="6" name="Picture 5">
            <a:extLst>
              <a:ext uri="{FF2B5EF4-FFF2-40B4-BE49-F238E27FC236}">
                <a16:creationId xmlns:a16="http://schemas.microsoft.com/office/drawing/2014/main" id="{747C559B-1F04-4FA6-F9E1-B7DA8F8290EE}"/>
              </a:ext>
            </a:extLst>
          </p:cNvPr>
          <p:cNvPicPr>
            <a:picLocks noChangeAspect="1"/>
          </p:cNvPicPr>
          <p:nvPr/>
        </p:nvPicPr>
        <p:blipFill>
          <a:blip r:embed="rId3"/>
          <a:stretch>
            <a:fillRect/>
          </a:stretch>
        </p:blipFill>
        <p:spPr>
          <a:xfrm>
            <a:off x="10134600" y="332310"/>
            <a:ext cx="1680705" cy="1143430"/>
          </a:xfrm>
          <a:prstGeom prst="rect">
            <a:avLst/>
          </a:prstGeom>
        </p:spPr>
      </p:pic>
      <p:pic>
        <p:nvPicPr>
          <p:cNvPr id="5" name="Picture 4" descr="North Town Primary School">
            <a:extLst>
              <a:ext uri="{FF2B5EF4-FFF2-40B4-BE49-F238E27FC236}">
                <a16:creationId xmlns:a16="http://schemas.microsoft.com/office/drawing/2014/main" id="{454826B5-AD33-FCA8-E897-C71728ECFE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092"/>
          <a:stretch/>
        </p:blipFill>
        <p:spPr bwMode="auto">
          <a:xfrm>
            <a:off x="345387" y="325825"/>
            <a:ext cx="1201854" cy="1143430"/>
          </a:xfrm>
          <a:prstGeom prst="rect">
            <a:avLst/>
          </a:prstGeom>
          <a:noFill/>
          <a:ln>
            <a:noFill/>
          </a:ln>
        </p:spPr>
      </p:pic>
      <p:pic>
        <p:nvPicPr>
          <p:cNvPr id="7" name="Picture 6" descr="C:\Users\rehampshire\AppData\Local\Microsoft\Windows\INetCache\Content.MSO\6AD9D203.tmp">
            <a:extLst>
              <a:ext uri="{FF2B5EF4-FFF2-40B4-BE49-F238E27FC236}">
                <a16:creationId xmlns:a16="http://schemas.microsoft.com/office/drawing/2014/main" id="{B3C1E563-EA42-40EC-5FA7-A84FA2150F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3616579"/>
            <a:ext cx="2209800" cy="2946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097698" y="1752600"/>
            <a:ext cx="5899784" cy="4161204"/>
          </a:xfrm>
          <a:prstGeom prst="rect">
            <a:avLst/>
          </a:prstGeom>
        </p:spPr>
        <p:txBody>
          <a:bodyPr vert="horz" wrap="square" lIns="0" tIns="43180" rIns="0" bIns="0" rtlCol="0">
            <a:spAutoFit/>
          </a:bodyPr>
          <a:lstStyle/>
          <a:p>
            <a:pPr marL="12065" marR="237490">
              <a:lnSpc>
                <a:spcPct val="150000"/>
              </a:lnSpc>
              <a:tabLst>
                <a:tab pos="241300" algn="l"/>
              </a:tabLst>
            </a:pPr>
            <a:r>
              <a:rPr dirty="0">
                <a:latin typeface="Sassoon Infant Std" panose="020B0503020103030203" pitchFamily="34" charset="0"/>
                <a:cs typeface="Calibri"/>
              </a:rPr>
              <a:t>Students</a:t>
            </a:r>
            <a:r>
              <a:rPr spc="-50" dirty="0">
                <a:latin typeface="Sassoon Infant Std" panose="020B0503020103030203" pitchFamily="34" charset="0"/>
                <a:cs typeface="Calibri"/>
              </a:rPr>
              <a:t> </a:t>
            </a:r>
            <a:r>
              <a:rPr dirty="0">
                <a:latin typeface="Sassoon Infant Std" panose="020B0503020103030203" pitchFamily="34" charset="0"/>
                <a:cs typeface="Calibri"/>
              </a:rPr>
              <a:t>with</a:t>
            </a:r>
            <a:r>
              <a:rPr spc="-45" dirty="0">
                <a:latin typeface="Sassoon Infant Std" panose="020B0503020103030203" pitchFamily="34" charset="0"/>
                <a:cs typeface="Calibri"/>
              </a:rPr>
              <a:t> </a:t>
            </a:r>
            <a:r>
              <a:rPr dirty="0">
                <a:latin typeface="Sassoon Infant Std" panose="020B0503020103030203" pitchFamily="34" charset="0"/>
                <a:cs typeface="Calibri"/>
              </a:rPr>
              <a:t>SEND</a:t>
            </a:r>
            <a:r>
              <a:rPr spc="-75" dirty="0">
                <a:latin typeface="Sassoon Infant Std" panose="020B0503020103030203" pitchFamily="34" charset="0"/>
                <a:cs typeface="Calibri"/>
              </a:rPr>
              <a:t> </a:t>
            </a:r>
            <a:r>
              <a:rPr dirty="0">
                <a:latin typeface="Sassoon Infant Std" panose="020B0503020103030203" pitchFamily="34" charset="0"/>
                <a:cs typeface="Calibri"/>
              </a:rPr>
              <a:t>are</a:t>
            </a:r>
            <a:r>
              <a:rPr spc="-50" dirty="0">
                <a:latin typeface="Sassoon Infant Std" panose="020B0503020103030203" pitchFamily="34" charset="0"/>
                <a:cs typeface="Calibri"/>
              </a:rPr>
              <a:t> </a:t>
            </a:r>
            <a:r>
              <a:rPr dirty="0">
                <a:latin typeface="Sassoon Infant Std" panose="020B0503020103030203" pitchFamily="34" charset="0"/>
                <a:cs typeface="Calibri"/>
              </a:rPr>
              <a:t>supported</a:t>
            </a:r>
            <a:r>
              <a:rPr spc="-55" dirty="0">
                <a:latin typeface="Sassoon Infant Std" panose="020B0503020103030203" pitchFamily="34" charset="0"/>
                <a:cs typeface="Calibri"/>
              </a:rPr>
              <a:t> </a:t>
            </a:r>
            <a:r>
              <a:rPr spc="-25" dirty="0">
                <a:latin typeface="Sassoon Infant Std" panose="020B0503020103030203" pitchFamily="34" charset="0"/>
                <a:cs typeface="Calibri"/>
              </a:rPr>
              <a:t>and </a:t>
            </a:r>
            <a:r>
              <a:rPr dirty="0">
                <a:latin typeface="Sassoon Infant Std" panose="020B0503020103030203" pitchFamily="34" charset="0"/>
                <a:cs typeface="Calibri"/>
              </a:rPr>
              <a:t>encouraged</a:t>
            </a:r>
            <a:r>
              <a:rPr spc="-80" dirty="0">
                <a:latin typeface="Sassoon Infant Std" panose="020B0503020103030203" pitchFamily="34" charset="0"/>
                <a:cs typeface="Calibri"/>
              </a:rPr>
              <a:t> </a:t>
            </a:r>
            <a:r>
              <a:rPr dirty="0">
                <a:latin typeface="Sassoon Infant Std" panose="020B0503020103030203" pitchFamily="34" charset="0"/>
                <a:cs typeface="Calibri"/>
              </a:rPr>
              <a:t>to</a:t>
            </a:r>
            <a:r>
              <a:rPr spc="-40" dirty="0">
                <a:latin typeface="Sassoon Infant Std" panose="020B0503020103030203" pitchFamily="34" charset="0"/>
                <a:cs typeface="Calibri"/>
              </a:rPr>
              <a:t> </a:t>
            </a:r>
            <a:r>
              <a:rPr dirty="0">
                <a:latin typeface="Sassoon Infant Std" panose="020B0503020103030203" pitchFamily="34" charset="0"/>
                <a:cs typeface="Calibri"/>
              </a:rPr>
              <a:t>be</a:t>
            </a:r>
            <a:r>
              <a:rPr spc="-45" dirty="0">
                <a:latin typeface="Sassoon Infant Std" panose="020B0503020103030203" pitchFamily="34" charset="0"/>
                <a:cs typeface="Calibri"/>
              </a:rPr>
              <a:t> </a:t>
            </a:r>
            <a:r>
              <a:rPr dirty="0">
                <a:latin typeface="Sassoon Infant Std" panose="020B0503020103030203" pitchFamily="34" charset="0"/>
                <a:cs typeface="Calibri"/>
              </a:rPr>
              <a:t>fully</a:t>
            </a:r>
            <a:r>
              <a:rPr spc="-40" dirty="0">
                <a:latin typeface="Sassoon Infant Std" panose="020B0503020103030203" pitchFamily="34" charset="0"/>
                <a:cs typeface="Calibri"/>
              </a:rPr>
              <a:t> </a:t>
            </a:r>
            <a:r>
              <a:rPr dirty="0">
                <a:latin typeface="Sassoon Infant Std" panose="020B0503020103030203" pitchFamily="34" charset="0"/>
                <a:cs typeface="Calibri"/>
              </a:rPr>
              <a:t>involved</a:t>
            </a:r>
            <a:r>
              <a:rPr spc="-35" dirty="0">
                <a:latin typeface="Sassoon Infant Std" panose="020B0503020103030203" pitchFamily="34" charset="0"/>
                <a:cs typeface="Calibri"/>
              </a:rPr>
              <a:t> </a:t>
            </a:r>
            <a:r>
              <a:rPr dirty="0">
                <a:latin typeface="Sassoon Infant Std" panose="020B0503020103030203" pitchFamily="34" charset="0"/>
                <a:cs typeface="Calibri"/>
              </a:rPr>
              <a:t>in</a:t>
            </a:r>
            <a:r>
              <a:rPr spc="-35" dirty="0">
                <a:latin typeface="Sassoon Infant Std" panose="020B0503020103030203" pitchFamily="34" charset="0"/>
                <a:cs typeface="Calibri"/>
              </a:rPr>
              <a:t> </a:t>
            </a:r>
            <a:r>
              <a:rPr dirty="0">
                <a:latin typeface="Sassoon Infant Std" panose="020B0503020103030203" pitchFamily="34" charset="0"/>
                <a:cs typeface="Calibri"/>
              </a:rPr>
              <a:t>all</a:t>
            </a:r>
            <a:r>
              <a:rPr spc="-45" dirty="0">
                <a:latin typeface="Sassoon Infant Std" panose="020B0503020103030203" pitchFamily="34" charset="0"/>
                <a:cs typeface="Calibri"/>
              </a:rPr>
              <a:t> </a:t>
            </a:r>
            <a:r>
              <a:rPr dirty="0">
                <a:latin typeface="Sassoon Infant Std" panose="020B0503020103030203" pitchFamily="34" charset="0"/>
                <a:cs typeface="Calibri"/>
              </a:rPr>
              <a:t>aspects</a:t>
            </a:r>
            <a:r>
              <a:rPr spc="-30" dirty="0">
                <a:latin typeface="Sassoon Infant Std" panose="020B0503020103030203" pitchFamily="34" charset="0"/>
                <a:cs typeface="Calibri"/>
              </a:rPr>
              <a:t> </a:t>
            </a:r>
            <a:r>
              <a:rPr spc="-25" dirty="0">
                <a:latin typeface="Sassoon Infant Std" panose="020B0503020103030203" pitchFamily="34" charset="0"/>
                <a:cs typeface="Calibri"/>
              </a:rPr>
              <a:t>of </a:t>
            </a:r>
            <a:r>
              <a:rPr dirty="0">
                <a:latin typeface="Sassoon Infant Std" panose="020B0503020103030203" pitchFamily="34" charset="0"/>
                <a:cs typeface="Calibri"/>
              </a:rPr>
              <a:t>school</a:t>
            </a:r>
            <a:r>
              <a:rPr spc="-10" dirty="0">
                <a:latin typeface="Sassoon Infant Std" panose="020B0503020103030203" pitchFamily="34" charset="0"/>
                <a:cs typeface="Calibri"/>
              </a:rPr>
              <a:t> life.</a:t>
            </a:r>
            <a:r>
              <a:rPr lang="en-GB" spc="-10" dirty="0">
                <a:latin typeface="Sassoon Infant Std" panose="020B0503020103030203" pitchFamily="34" charset="0"/>
                <a:cs typeface="Calibri"/>
              </a:rPr>
              <a:t> </a:t>
            </a:r>
            <a:r>
              <a:rPr dirty="0">
                <a:latin typeface="Sassoon Infant Std" panose="020B0503020103030203" pitchFamily="34" charset="0"/>
                <a:cs typeface="Calibri"/>
              </a:rPr>
              <a:t>Individual</a:t>
            </a:r>
            <a:r>
              <a:rPr spc="-55" dirty="0">
                <a:latin typeface="Sassoon Infant Std" panose="020B0503020103030203" pitchFamily="34" charset="0"/>
                <a:cs typeface="Calibri"/>
              </a:rPr>
              <a:t> </a:t>
            </a:r>
            <a:r>
              <a:rPr spc="-10" dirty="0">
                <a:latin typeface="Sassoon Infant Std" panose="020B0503020103030203" pitchFamily="34" charset="0"/>
                <a:cs typeface="Calibri"/>
              </a:rPr>
              <a:t>arrangements</a:t>
            </a:r>
            <a:r>
              <a:rPr spc="-45" dirty="0">
                <a:latin typeface="Sassoon Infant Std" panose="020B0503020103030203" pitchFamily="34" charset="0"/>
                <a:cs typeface="Calibri"/>
              </a:rPr>
              <a:t> </a:t>
            </a:r>
            <a:r>
              <a:rPr dirty="0">
                <a:latin typeface="Sassoon Infant Std" panose="020B0503020103030203" pitchFamily="34" charset="0"/>
                <a:cs typeface="Calibri"/>
              </a:rPr>
              <a:t>(and</a:t>
            </a:r>
            <a:r>
              <a:rPr spc="-45" dirty="0">
                <a:latin typeface="Sassoon Infant Std" panose="020B0503020103030203" pitchFamily="34" charset="0"/>
                <a:cs typeface="Calibri"/>
              </a:rPr>
              <a:t> </a:t>
            </a:r>
            <a:r>
              <a:rPr dirty="0">
                <a:latin typeface="Sassoon Infant Std" panose="020B0503020103030203" pitchFamily="34" charset="0"/>
                <a:cs typeface="Calibri"/>
              </a:rPr>
              <a:t>risk</a:t>
            </a:r>
            <a:r>
              <a:rPr spc="-30" dirty="0">
                <a:latin typeface="Sassoon Infant Std" panose="020B0503020103030203" pitchFamily="34" charset="0"/>
                <a:cs typeface="Calibri"/>
              </a:rPr>
              <a:t> </a:t>
            </a:r>
            <a:r>
              <a:rPr spc="-10" dirty="0">
                <a:latin typeface="Sassoon Infant Std" panose="020B0503020103030203" pitchFamily="34" charset="0"/>
                <a:cs typeface="Calibri"/>
              </a:rPr>
              <a:t>assessments</a:t>
            </a:r>
            <a:r>
              <a:rPr dirty="0">
                <a:latin typeface="Sassoon Infant Std" panose="020B0503020103030203" pitchFamily="34" charset="0"/>
                <a:cs typeface="Calibri"/>
              </a:rPr>
              <a:t> </a:t>
            </a:r>
            <a:r>
              <a:rPr spc="-25" dirty="0">
                <a:latin typeface="Sassoon Infant Std" panose="020B0503020103030203" pitchFamily="34" charset="0"/>
                <a:cs typeface="Calibri"/>
              </a:rPr>
              <a:t>if </a:t>
            </a:r>
            <a:r>
              <a:rPr dirty="0">
                <a:latin typeface="Sassoon Infant Std" panose="020B0503020103030203" pitchFamily="34" charset="0"/>
                <a:cs typeface="Calibri"/>
              </a:rPr>
              <a:t>necessary)</a:t>
            </a:r>
            <a:r>
              <a:rPr spc="-50" dirty="0">
                <a:latin typeface="Sassoon Infant Std" panose="020B0503020103030203" pitchFamily="34" charset="0"/>
                <a:cs typeface="Calibri"/>
              </a:rPr>
              <a:t> </a:t>
            </a:r>
            <a:r>
              <a:rPr dirty="0">
                <a:latin typeface="Sassoon Infant Std" panose="020B0503020103030203" pitchFamily="34" charset="0"/>
                <a:cs typeface="Calibri"/>
              </a:rPr>
              <a:t>are</a:t>
            </a:r>
            <a:r>
              <a:rPr spc="-40" dirty="0">
                <a:latin typeface="Sassoon Infant Std" panose="020B0503020103030203" pitchFamily="34" charset="0"/>
                <a:cs typeface="Calibri"/>
              </a:rPr>
              <a:t> </a:t>
            </a:r>
            <a:r>
              <a:rPr dirty="0">
                <a:latin typeface="Sassoon Infant Std" panose="020B0503020103030203" pitchFamily="34" charset="0"/>
                <a:cs typeface="Calibri"/>
              </a:rPr>
              <a:t>planned</a:t>
            </a:r>
            <a:r>
              <a:rPr spc="-60" dirty="0">
                <a:latin typeface="Sassoon Infant Std" panose="020B0503020103030203" pitchFamily="34" charset="0"/>
                <a:cs typeface="Calibri"/>
              </a:rPr>
              <a:t> </a:t>
            </a:r>
            <a:r>
              <a:rPr dirty="0">
                <a:latin typeface="Sassoon Infant Std" panose="020B0503020103030203" pitchFamily="34" charset="0"/>
                <a:cs typeface="Calibri"/>
              </a:rPr>
              <a:t>in</a:t>
            </a:r>
            <a:r>
              <a:rPr spc="-60" dirty="0">
                <a:latin typeface="Sassoon Infant Std" panose="020B0503020103030203" pitchFamily="34" charset="0"/>
                <a:cs typeface="Calibri"/>
              </a:rPr>
              <a:t> </a:t>
            </a:r>
            <a:r>
              <a:rPr dirty="0">
                <a:latin typeface="Sassoon Infant Std" panose="020B0503020103030203" pitchFamily="34" charset="0"/>
                <a:cs typeface="Calibri"/>
              </a:rPr>
              <a:t>advance</a:t>
            </a:r>
            <a:r>
              <a:rPr spc="-50" dirty="0">
                <a:latin typeface="Sassoon Infant Std" panose="020B0503020103030203" pitchFamily="34" charset="0"/>
                <a:cs typeface="Calibri"/>
              </a:rPr>
              <a:t> </a:t>
            </a:r>
            <a:r>
              <a:rPr dirty="0">
                <a:latin typeface="Sassoon Infant Std" panose="020B0503020103030203" pitchFamily="34" charset="0"/>
                <a:cs typeface="Calibri"/>
              </a:rPr>
              <a:t>to</a:t>
            </a:r>
            <a:r>
              <a:rPr spc="-50" dirty="0">
                <a:latin typeface="Sassoon Infant Std" panose="020B0503020103030203" pitchFamily="34" charset="0"/>
                <a:cs typeface="Calibri"/>
              </a:rPr>
              <a:t> </a:t>
            </a:r>
            <a:r>
              <a:rPr dirty="0">
                <a:latin typeface="Sassoon Infant Std" panose="020B0503020103030203" pitchFamily="34" charset="0"/>
                <a:cs typeface="Calibri"/>
              </a:rPr>
              <a:t>ensure</a:t>
            </a:r>
            <a:r>
              <a:rPr spc="-50" dirty="0">
                <a:latin typeface="Sassoon Infant Std" panose="020B0503020103030203" pitchFamily="34" charset="0"/>
                <a:cs typeface="Calibri"/>
              </a:rPr>
              <a:t> </a:t>
            </a:r>
            <a:r>
              <a:rPr spc="-20" dirty="0">
                <a:latin typeface="Sassoon Infant Std" panose="020B0503020103030203" pitchFamily="34" charset="0"/>
                <a:cs typeface="Calibri"/>
              </a:rPr>
              <a:t>they </a:t>
            </a:r>
            <a:r>
              <a:rPr dirty="0">
                <a:latin typeface="Sassoon Infant Std" panose="020B0503020103030203" pitchFamily="34" charset="0"/>
                <a:cs typeface="Calibri"/>
              </a:rPr>
              <a:t>can</a:t>
            </a:r>
            <a:r>
              <a:rPr spc="-30" dirty="0">
                <a:latin typeface="Sassoon Infant Std" panose="020B0503020103030203" pitchFamily="34" charset="0"/>
                <a:cs typeface="Calibri"/>
              </a:rPr>
              <a:t> </a:t>
            </a:r>
            <a:r>
              <a:rPr dirty="0">
                <a:latin typeface="Sassoon Infant Std" panose="020B0503020103030203" pitchFamily="34" charset="0"/>
                <a:cs typeface="Calibri"/>
              </a:rPr>
              <a:t>be</a:t>
            </a:r>
            <a:r>
              <a:rPr spc="-30" dirty="0">
                <a:latin typeface="Sassoon Infant Std" panose="020B0503020103030203" pitchFamily="34" charset="0"/>
                <a:cs typeface="Calibri"/>
              </a:rPr>
              <a:t> </a:t>
            </a:r>
            <a:r>
              <a:rPr spc="-10" dirty="0">
                <a:latin typeface="Sassoon Infant Std" panose="020B0503020103030203" pitchFamily="34" charset="0"/>
                <a:cs typeface="Calibri"/>
              </a:rPr>
              <a:t>appropriately</a:t>
            </a:r>
            <a:r>
              <a:rPr spc="-20" dirty="0">
                <a:latin typeface="Sassoon Infant Std" panose="020B0503020103030203" pitchFamily="34" charset="0"/>
                <a:cs typeface="Calibri"/>
              </a:rPr>
              <a:t> </a:t>
            </a:r>
            <a:r>
              <a:rPr dirty="0">
                <a:latin typeface="Sassoon Infant Std" panose="020B0503020103030203" pitchFamily="34" charset="0"/>
                <a:cs typeface="Calibri"/>
              </a:rPr>
              <a:t>included</a:t>
            </a:r>
            <a:r>
              <a:rPr spc="-30" dirty="0">
                <a:latin typeface="Sassoon Infant Std" panose="020B0503020103030203" pitchFamily="34" charset="0"/>
                <a:cs typeface="Calibri"/>
              </a:rPr>
              <a:t> </a:t>
            </a:r>
            <a:r>
              <a:rPr dirty="0">
                <a:latin typeface="Sassoon Infant Std" panose="020B0503020103030203" pitchFamily="34" charset="0"/>
                <a:cs typeface="Calibri"/>
              </a:rPr>
              <a:t>on</a:t>
            </a:r>
            <a:r>
              <a:rPr spc="-30" dirty="0">
                <a:latin typeface="Sassoon Infant Std" panose="020B0503020103030203" pitchFamily="34" charset="0"/>
                <a:cs typeface="Calibri"/>
              </a:rPr>
              <a:t> </a:t>
            </a:r>
            <a:r>
              <a:rPr dirty="0">
                <a:latin typeface="Sassoon Infant Std" panose="020B0503020103030203" pitchFamily="34" charset="0"/>
                <a:cs typeface="Calibri"/>
              </a:rPr>
              <a:t>trips,</a:t>
            </a:r>
            <a:r>
              <a:rPr spc="-20" dirty="0">
                <a:latin typeface="Sassoon Infant Std" panose="020B0503020103030203" pitchFamily="34" charset="0"/>
                <a:cs typeface="Calibri"/>
              </a:rPr>
              <a:t> </a:t>
            </a:r>
            <a:r>
              <a:rPr spc="-10" dirty="0">
                <a:latin typeface="Sassoon Infant Std" panose="020B0503020103030203" pitchFamily="34" charset="0"/>
                <a:cs typeface="Calibri"/>
              </a:rPr>
              <a:t>offsite </a:t>
            </a:r>
            <a:r>
              <a:rPr dirty="0">
                <a:latin typeface="Sassoon Infant Std" panose="020B0503020103030203" pitchFamily="34" charset="0"/>
                <a:cs typeface="Calibri"/>
              </a:rPr>
              <a:t>activities</a:t>
            </a:r>
            <a:r>
              <a:rPr spc="-20" dirty="0">
                <a:latin typeface="Sassoon Infant Std" panose="020B0503020103030203" pitchFamily="34" charset="0"/>
                <a:cs typeface="Calibri"/>
              </a:rPr>
              <a:t> </a:t>
            </a:r>
            <a:r>
              <a:rPr dirty="0">
                <a:latin typeface="Sassoon Infant Std" panose="020B0503020103030203" pitchFamily="34" charset="0"/>
                <a:cs typeface="Calibri"/>
              </a:rPr>
              <a:t>and</a:t>
            </a:r>
            <a:r>
              <a:rPr spc="-55" dirty="0">
                <a:latin typeface="Sassoon Infant Std" panose="020B0503020103030203" pitchFamily="34" charset="0"/>
                <a:cs typeface="Calibri"/>
              </a:rPr>
              <a:t> </a:t>
            </a:r>
            <a:r>
              <a:rPr spc="-25" dirty="0">
                <a:latin typeface="Sassoon Infant Std" panose="020B0503020103030203" pitchFamily="34" charset="0"/>
                <a:cs typeface="Calibri"/>
              </a:rPr>
              <a:t>extra-</a:t>
            </a:r>
            <a:r>
              <a:rPr dirty="0">
                <a:latin typeface="Sassoon Infant Std" panose="020B0503020103030203" pitchFamily="34" charset="0"/>
                <a:cs typeface="Calibri"/>
              </a:rPr>
              <a:t>curricular</a:t>
            </a:r>
            <a:r>
              <a:rPr spc="-30" dirty="0">
                <a:latin typeface="Sassoon Infant Std" panose="020B0503020103030203" pitchFamily="34" charset="0"/>
                <a:cs typeface="Calibri"/>
              </a:rPr>
              <a:t> </a:t>
            </a:r>
            <a:r>
              <a:rPr spc="-10" dirty="0">
                <a:latin typeface="Sassoon Infant Std" panose="020B0503020103030203" pitchFamily="34" charset="0"/>
                <a:cs typeface="Calibri"/>
              </a:rPr>
              <a:t>events.</a:t>
            </a:r>
            <a:endParaRPr dirty="0">
              <a:latin typeface="Sassoon Infant Std" panose="020B0503020103030203" pitchFamily="34" charset="0"/>
              <a:cs typeface="Calibri"/>
            </a:endParaRPr>
          </a:p>
          <a:p>
            <a:pPr marL="12065" marR="234950">
              <a:lnSpc>
                <a:spcPct val="150000"/>
              </a:lnSpc>
              <a:tabLst>
                <a:tab pos="241300" algn="l"/>
              </a:tabLst>
            </a:pPr>
            <a:endParaRPr lang="en-GB" dirty="0">
              <a:latin typeface="Sassoon Infant Std" panose="020B0503020103030203" pitchFamily="34" charset="0"/>
              <a:cs typeface="Calibri"/>
            </a:endParaRPr>
          </a:p>
          <a:p>
            <a:pPr marL="12065" marR="234950">
              <a:lnSpc>
                <a:spcPct val="150000"/>
              </a:lnSpc>
              <a:tabLst>
                <a:tab pos="241300" algn="l"/>
              </a:tabLst>
            </a:pPr>
            <a:r>
              <a:rPr dirty="0">
                <a:latin typeface="Sassoon Infant Std" panose="020B0503020103030203" pitchFamily="34" charset="0"/>
                <a:cs typeface="Calibri"/>
              </a:rPr>
              <a:t>For</a:t>
            </a:r>
            <a:r>
              <a:rPr spc="-55" dirty="0">
                <a:latin typeface="Sassoon Infant Std" panose="020B0503020103030203" pitchFamily="34" charset="0"/>
                <a:cs typeface="Calibri"/>
              </a:rPr>
              <a:t> </a:t>
            </a:r>
            <a:r>
              <a:rPr dirty="0">
                <a:latin typeface="Sassoon Infant Std" panose="020B0503020103030203" pitchFamily="34" charset="0"/>
                <a:cs typeface="Calibri"/>
              </a:rPr>
              <a:t>those</a:t>
            </a:r>
            <a:r>
              <a:rPr spc="-40" dirty="0">
                <a:latin typeface="Sassoon Infant Std" panose="020B0503020103030203" pitchFamily="34" charset="0"/>
                <a:cs typeface="Calibri"/>
              </a:rPr>
              <a:t> </a:t>
            </a:r>
            <a:r>
              <a:rPr dirty="0">
                <a:latin typeface="Sassoon Infant Std" panose="020B0503020103030203" pitchFamily="34" charset="0"/>
                <a:cs typeface="Calibri"/>
              </a:rPr>
              <a:t>students</a:t>
            </a:r>
            <a:r>
              <a:rPr spc="-30" dirty="0">
                <a:latin typeface="Sassoon Infant Std" panose="020B0503020103030203" pitchFamily="34" charset="0"/>
                <a:cs typeface="Calibri"/>
              </a:rPr>
              <a:t> </a:t>
            </a:r>
            <a:r>
              <a:rPr dirty="0">
                <a:latin typeface="Sassoon Infant Std" panose="020B0503020103030203" pitchFamily="34" charset="0"/>
                <a:cs typeface="Calibri"/>
              </a:rPr>
              <a:t>unable</a:t>
            </a:r>
            <a:r>
              <a:rPr spc="-50" dirty="0">
                <a:latin typeface="Sassoon Infant Std" panose="020B0503020103030203" pitchFamily="34" charset="0"/>
                <a:cs typeface="Calibri"/>
              </a:rPr>
              <a:t> </a:t>
            </a:r>
            <a:r>
              <a:rPr dirty="0">
                <a:latin typeface="Sassoon Infant Std" panose="020B0503020103030203" pitchFamily="34" charset="0"/>
                <a:cs typeface="Calibri"/>
              </a:rPr>
              <a:t>to</a:t>
            </a:r>
            <a:r>
              <a:rPr spc="-50" dirty="0">
                <a:latin typeface="Sassoon Infant Std" panose="020B0503020103030203" pitchFamily="34" charset="0"/>
                <a:cs typeface="Calibri"/>
              </a:rPr>
              <a:t> </a:t>
            </a:r>
            <a:r>
              <a:rPr spc="-10" dirty="0">
                <a:latin typeface="Sassoon Infant Std" panose="020B0503020103030203" pitchFamily="34" charset="0"/>
                <a:cs typeface="Calibri"/>
              </a:rPr>
              <a:t>participate</a:t>
            </a:r>
            <a:r>
              <a:rPr spc="-15" dirty="0">
                <a:latin typeface="Sassoon Infant Std" panose="020B0503020103030203" pitchFamily="34" charset="0"/>
                <a:cs typeface="Calibri"/>
              </a:rPr>
              <a:t> </a:t>
            </a:r>
            <a:r>
              <a:rPr dirty="0">
                <a:latin typeface="Sassoon Infant Std" panose="020B0503020103030203" pitchFamily="34" charset="0"/>
                <a:cs typeface="Calibri"/>
              </a:rPr>
              <a:t>in</a:t>
            </a:r>
            <a:r>
              <a:rPr spc="-50" dirty="0">
                <a:latin typeface="Sassoon Infant Std" panose="020B0503020103030203" pitchFamily="34" charset="0"/>
                <a:cs typeface="Calibri"/>
              </a:rPr>
              <a:t> </a:t>
            </a:r>
            <a:r>
              <a:rPr spc="-25" dirty="0">
                <a:latin typeface="Sassoon Infant Std" panose="020B0503020103030203" pitchFamily="34" charset="0"/>
                <a:cs typeface="Calibri"/>
              </a:rPr>
              <a:t>the </a:t>
            </a:r>
            <a:r>
              <a:rPr dirty="0">
                <a:latin typeface="Sassoon Infant Std" panose="020B0503020103030203" pitchFamily="34" charset="0"/>
                <a:cs typeface="Calibri"/>
              </a:rPr>
              <a:t>usual</a:t>
            </a:r>
            <a:r>
              <a:rPr spc="-50" dirty="0">
                <a:latin typeface="Sassoon Infant Std" panose="020B0503020103030203" pitchFamily="34" charset="0"/>
                <a:cs typeface="Calibri"/>
              </a:rPr>
              <a:t> </a:t>
            </a:r>
            <a:r>
              <a:rPr dirty="0">
                <a:latin typeface="Sassoon Infant Std" panose="020B0503020103030203" pitchFamily="34" charset="0"/>
                <a:cs typeface="Calibri"/>
              </a:rPr>
              <a:t>curriculum</a:t>
            </a:r>
            <a:r>
              <a:rPr lang="en-GB" dirty="0">
                <a:latin typeface="Sassoon Infant Std" panose="020B0503020103030203" pitchFamily="34" charset="0"/>
                <a:cs typeface="Calibri"/>
              </a:rPr>
              <a:t>’s</a:t>
            </a:r>
            <a:r>
              <a:rPr spc="-50" dirty="0">
                <a:latin typeface="Sassoon Infant Std" panose="020B0503020103030203" pitchFamily="34" charset="0"/>
                <a:cs typeface="Calibri"/>
              </a:rPr>
              <a:t> </a:t>
            </a:r>
            <a:r>
              <a:rPr dirty="0">
                <a:latin typeface="Sassoon Infant Std" panose="020B0503020103030203" pitchFamily="34" charset="0"/>
                <a:cs typeface="Calibri"/>
              </a:rPr>
              <a:t>sporting</a:t>
            </a:r>
            <a:r>
              <a:rPr spc="-45" dirty="0">
                <a:latin typeface="Sassoon Infant Std" panose="020B0503020103030203" pitchFamily="34" charset="0"/>
                <a:cs typeface="Calibri"/>
              </a:rPr>
              <a:t> </a:t>
            </a:r>
            <a:r>
              <a:rPr dirty="0">
                <a:latin typeface="Sassoon Infant Std" panose="020B0503020103030203" pitchFamily="34" charset="0"/>
                <a:cs typeface="Calibri"/>
              </a:rPr>
              <a:t>activities</a:t>
            </a:r>
            <a:r>
              <a:rPr spc="-30" dirty="0">
                <a:latin typeface="Sassoon Infant Std" panose="020B0503020103030203" pitchFamily="34" charset="0"/>
                <a:cs typeface="Calibri"/>
              </a:rPr>
              <a:t> </a:t>
            </a:r>
            <a:r>
              <a:rPr spc="-10" dirty="0">
                <a:latin typeface="Sassoon Infant Std" panose="020B0503020103030203" pitchFamily="34" charset="0"/>
                <a:cs typeface="Calibri"/>
              </a:rPr>
              <a:t>appropriate </a:t>
            </a:r>
            <a:r>
              <a:rPr dirty="0">
                <a:latin typeface="Sassoon Infant Std" panose="020B0503020103030203" pitchFamily="34" charset="0"/>
                <a:cs typeface="Calibri"/>
              </a:rPr>
              <a:t>adaptions</a:t>
            </a:r>
            <a:r>
              <a:rPr spc="-40" dirty="0">
                <a:latin typeface="Sassoon Infant Std" panose="020B0503020103030203" pitchFamily="34" charset="0"/>
                <a:cs typeface="Calibri"/>
              </a:rPr>
              <a:t> </a:t>
            </a:r>
            <a:r>
              <a:rPr dirty="0">
                <a:latin typeface="Sassoon Infant Std" panose="020B0503020103030203" pitchFamily="34" charset="0"/>
                <a:cs typeface="Calibri"/>
              </a:rPr>
              <a:t>have</a:t>
            </a:r>
            <a:r>
              <a:rPr spc="-35" dirty="0">
                <a:latin typeface="Sassoon Infant Std" panose="020B0503020103030203" pitchFamily="34" charset="0"/>
                <a:cs typeface="Calibri"/>
              </a:rPr>
              <a:t> </a:t>
            </a:r>
            <a:r>
              <a:rPr dirty="0">
                <a:latin typeface="Sassoon Infant Std" panose="020B0503020103030203" pitchFamily="34" charset="0"/>
                <a:cs typeface="Calibri"/>
              </a:rPr>
              <a:t>been</a:t>
            </a:r>
            <a:r>
              <a:rPr spc="-55" dirty="0">
                <a:latin typeface="Sassoon Infant Std" panose="020B0503020103030203" pitchFamily="34" charset="0"/>
                <a:cs typeface="Calibri"/>
              </a:rPr>
              <a:t> </a:t>
            </a:r>
            <a:r>
              <a:rPr dirty="0">
                <a:latin typeface="Sassoon Infant Std" panose="020B0503020103030203" pitchFamily="34" charset="0"/>
                <a:cs typeface="Calibri"/>
              </a:rPr>
              <a:t>made</a:t>
            </a:r>
            <a:r>
              <a:rPr spc="-35" dirty="0">
                <a:latin typeface="Sassoon Infant Std" panose="020B0503020103030203" pitchFamily="34" charset="0"/>
                <a:cs typeface="Calibri"/>
              </a:rPr>
              <a:t> </a:t>
            </a:r>
            <a:r>
              <a:rPr dirty="0">
                <a:latin typeface="Sassoon Infant Std" panose="020B0503020103030203" pitchFamily="34" charset="0"/>
                <a:cs typeface="Calibri"/>
              </a:rPr>
              <a:t>to</a:t>
            </a:r>
            <a:r>
              <a:rPr spc="-45" dirty="0">
                <a:latin typeface="Sassoon Infant Std" panose="020B0503020103030203" pitchFamily="34" charset="0"/>
                <a:cs typeface="Calibri"/>
              </a:rPr>
              <a:t> </a:t>
            </a:r>
            <a:r>
              <a:rPr dirty="0">
                <a:latin typeface="Sassoon Infant Std" panose="020B0503020103030203" pitchFamily="34" charset="0"/>
                <a:cs typeface="Calibri"/>
              </a:rPr>
              <a:t>ensure</a:t>
            </a:r>
            <a:r>
              <a:rPr spc="-40" dirty="0">
                <a:latin typeface="Sassoon Infant Std" panose="020B0503020103030203" pitchFamily="34" charset="0"/>
                <a:cs typeface="Calibri"/>
              </a:rPr>
              <a:t> </a:t>
            </a:r>
            <a:r>
              <a:rPr spc="-20" dirty="0">
                <a:latin typeface="Sassoon Infant Std" panose="020B0503020103030203" pitchFamily="34" charset="0"/>
                <a:cs typeface="Calibri"/>
              </a:rPr>
              <a:t>that </a:t>
            </a:r>
            <a:r>
              <a:rPr spc="-10" dirty="0">
                <a:latin typeface="Sassoon Infant Std" panose="020B0503020103030203" pitchFamily="34" charset="0"/>
                <a:cs typeface="Calibri"/>
              </a:rPr>
              <a:t>appropriate</a:t>
            </a:r>
            <a:r>
              <a:rPr spc="-35" dirty="0">
                <a:latin typeface="Sassoon Infant Std" panose="020B0503020103030203" pitchFamily="34" charset="0"/>
                <a:cs typeface="Calibri"/>
              </a:rPr>
              <a:t> </a:t>
            </a:r>
            <a:r>
              <a:rPr dirty="0">
                <a:latin typeface="Sassoon Infant Std" panose="020B0503020103030203" pitchFamily="34" charset="0"/>
                <a:cs typeface="Calibri"/>
              </a:rPr>
              <a:t>challenge</a:t>
            </a:r>
            <a:r>
              <a:rPr spc="-55" dirty="0">
                <a:latin typeface="Sassoon Infant Std" panose="020B0503020103030203" pitchFamily="34" charset="0"/>
                <a:cs typeface="Calibri"/>
              </a:rPr>
              <a:t> </a:t>
            </a:r>
            <a:r>
              <a:rPr dirty="0">
                <a:latin typeface="Sassoon Infant Std" panose="020B0503020103030203" pitchFamily="34" charset="0"/>
                <a:cs typeface="Calibri"/>
              </a:rPr>
              <a:t>and</a:t>
            </a:r>
            <a:r>
              <a:rPr spc="-55" dirty="0">
                <a:latin typeface="Sassoon Infant Std" panose="020B0503020103030203" pitchFamily="34" charset="0"/>
                <a:cs typeface="Calibri"/>
              </a:rPr>
              <a:t> </a:t>
            </a:r>
            <a:r>
              <a:rPr dirty="0">
                <a:latin typeface="Sassoon Infant Std" panose="020B0503020103030203" pitchFamily="34" charset="0"/>
                <a:cs typeface="Calibri"/>
              </a:rPr>
              <a:t>participation</a:t>
            </a:r>
            <a:r>
              <a:rPr spc="-30" dirty="0">
                <a:latin typeface="Sassoon Infant Std" panose="020B0503020103030203" pitchFamily="34" charset="0"/>
                <a:cs typeface="Calibri"/>
              </a:rPr>
              <a:t> </a:t>
            </a:r>
            <a:r>
              <a:rPr spc="-25" dirty="0">
                <a:latin typeface="Sassoon Infant Std" panose="020B0503020103030203" pitchFamily="34" charset="0"/>
                <a:cs typeface="Calibri"/>
              </a:rPr>
              <a:t>is </a:t>
            </a:r>
            <a:r>
              <a:rPr dirty="0">
                <a:latin typeface="Sassoon Infant Std" panose="020B0503020103030203" pitchFamily="34" charset="0"/>
                <a:cs typeface="Calibri"/>
              </a:rPr>
              <a:t>inclusive</a:t>
            </a:r>
            <a:r>
              <a:rPr spc="-45" dirty="0">
                <a:latin typeface="Sassoon Infant Std" panose="020B0503020103030203" pitchFamily="34" charset="0"/>
                <a:cs typeface="Calibri"/>
              </a:rPr>
              <a:t> </a:t>
            </a:r>
            <a:r>
              <a:rPr dirty="0">
                <a:latin typeface="Sassoon Infant Std" panose="020B0503020103030203" pitchFamily="34" charset="0"/>
                <a:cs typeface="Calibri"/>
              </a:rPr>
              <a:t>for</a:t>
            </a:r>
            <a:r>
              <a:rPr spc="-70" dirty="0">
                <a:latin typeface="Sassoon Infant Std" panose="020B0503020103030203" pitchFamily="34" charset="0"/>
                <a:cs typeface="Calibri"/>
              </a:rPr>
              <a:t> </a:t>
            </a:r>
            <a:r>
              <a:rPr dirty="0">
                <a:latin typeface="Sassoon Infant Std" panose="020B0503020103030203" pitchFamily="34" charset="0"/>
                <a:cs typeface="Calibri"/>
              </a:rPr>
              <a:t>all</a:t>
            </a:r>
            <a:r>
              <a:rPr spc="-45" dirty="0">
                <a:latin typeface="Sassoon Infant Std" panose="020B0503020103030203" pitchFamily="34" charset="0"/>
                <a:cs typeface="Calibri"/>
              </a:rPr>
              <a:t> </a:t>
            </a:r>
            <a:r>
              <a:rPr dirty="0">
                <a:latin typeface="Sassoon Infant Std" panose="020B0503020103030203" pitchFamily="34" charset="0"/>
                <a:cs typeface="Calibri"/>
              </a:rPr>
              <a:t>children</a:t>
            </a:r>
            <a:r>
              <a:rPr lang="en-GB" dirty="0">
                <a:latin typeface="Sassoon Infant Std" panose="020B0503020103030203" pitchFamily="34" charset="0"/>
                <a:cs typeface="Calibri"/>
              </a:rPr>
              <a:t>.</a:t>
            </a:r>
            <a:endParaRPr dirty="0">
              <a:highlight>
                <a:srgbClr val="FFFF00"/>
              </a:highlight>
              <a:latin typeface="Sassoon Infant Std" panose="020B0503020103030203" pitchFamily="34" charset="0"/>
              <a:cs typeface="Calibri"/>
            </a:endParaRPr>
          </a:p>
        </p:txBody>
      </p:sp>
      <p:pic>
        <p:nvPicPr>
          <p:cNvPr id="10" name="Picture 9">
            <a:extLst>
              <a:ext uri="{FF2B5EF4-FFF2-40B4-BE49-F238E27FC236}">
                <a16:creationId xmlns:a16="http://schemas.microsoft.com/office/drawing/2014/main" id="{9826B44D-90FC-1347-AC1F-AA4C4387DAE4}"/>
              </a:ext>
            </a:extLst>
          </p:cNvPr>
          <p:cNvPicPr>
            <a:picLocks noChangeAspect="1"/>
          </p:cNvPicPr>
          <p:nvPr/>
        </p:nvPicPr>
        <p:blipFill>
          <a:blip r:embed="rId2"/>
          <a:stretch>
            <a:fillRect/>
          </a:stretch>
        </p:blipFill>
        <p:spPr>
          <a:xfrm>
            <a:off x="10210800" y="262251"/>
            <a:ext cx="1680705" cy="1143430"/>
          </a:xfrm>
          <a:prstGeom prst="rect">
            <a:avLst/>
          </a:prstGeom>
        </p:spPr>
      </p:pic>
      <p:sp>
        <p:nvSpPr>
          <p:cNvPr id="11" name="object 4">
            <a:extLst>
              <a:ext uri="{FF2B5EF4-FFF2-40B4-BE49-F238E27FC236}">
                <a16:creationId xmlns:a16="http://schemas.microsoft.com/office/drawing/2014/main" id="{F7B4F8D8-A9FD-109C-ACCE-B13412DD47AB}"/>
              </a:ext>
            </a:extLst>
          </p:cNvPr>
          <p:cNvSpPr txBox="1"/>
          <p:nvPr/>
        </p:nvSpPr>
        <p:spPr>
          <a:xfrm>
            <a:off x="1295400" y="306214"/>
            <a:ext cx="8811895" cy="1077218"/>
          </a:xfrm>
          <a:prstGeom prst="rect">
            <a:avLst/>
          </a:prstGeom>
          <a:solidFill>
            <a:srgbClr val="DBDBDB"/>
          </a:solidFill>
          <a:ln w="76200">
            <a:solidFill>
              <a:srgbClr val="000000"/>
            </a:solidFill>
          </a:ln>
        </p:spPr>
        <p:txBody>
          <a:bodyPr vert="horz" wrap="square" lIns="0" tIns="0" rIns="0" bIns="0" rtlCol="0">
            <a:spAutoFit/>
          </a:bodyPr>
          <a:lstStyle/>
          <a:p>
            <a:pPr algn="ctr">
              <a:lnSpc>
                <a:spcPts val="4180"/>
              </a:lnSpc>
            </a:pPr>
            <a:r>
              <a:rPr lang="en-GB" sz="3600" dirty="0">
                <a:latin typeface="Sassoon Infant Std" panose="020B0503020103030203" pitchFamily="34" charset="0"/>
              </a:rPr>
              <a:t>How</a:t>
            </a:r>
            <a:r>
              <a:rPr lang="en-GB" sz="3600" spc="-20" dirty="0">
                <a:latin typeface="Sassoon Infant Std" panose="020B0503020103030203" pitchFamily="34" charset="0"/>
              </a:rPr>
              <a:t> </a:t>
            </a:r>
            <a:r>
              <a:rPr lang="en-GB" sz="3600" dirty="0">
                <a:latin typeface="Sassoon Infant Std" panose="020B0503020103030203" pitchFamily="34" charset="0"/>
              </a:rPr>
              <a:t>will</a:t>
            </a:r>
            <a:r>
              <a:rPr lang="en-GB" sz="3600" spc="-25" dirty="0">
                <a:latin typeface="Sassoon Infant Std" panose="020B0503020103030203" pitchFamily="34" charset="0"/>
              </a:rPr>
              <a:t> </a:t>
            </a:r>
            <a:r>
              <a:rPr lang="en-GB" sz="3600" dirty="0">
                <a:latin typeface="Sassoon Infant Std" panose="020B0503020103030203" pitchFamily="34" charset="0"/>
              </a:rPr>
              <a:t>my</a:t>
            </a:r>
            <a:r>
              <a:rPr lang="en-GB" sz="3600" spc="-10" dirty="0">
                <a:latin typeface="Sassoon Infant Std" panose="020B0503020103030203" pitchFamily="34" charset="0"/>
              </a:rPr>
              <a:t> </a:t>
            </a:r>
            <a:r>
              <a:rPr lang="en-GB" sz="3600" dirty="0">
                <a:latin typeface="Sassoon Infant Std" panose="020B0503020103030203" pitchFamily="34" charset="0"/>
              </a:rPr>
              <a:t>child</a:t>
            </a:r>
            <a:r>
              <a:rPr lang="en-GB" sz="3600" spc="-30" dirty="0">
                <a:latin typeface="Sassoon Infant Std" panose="020B0503020103030203" pitchFamily="34" charset="0"/>
              </a:rPr>
              <a:t> </a:t>
            </a:r>
            <a:r>
              <a:rPr lang="en-GB" sz="3600" dirty="0">
                <a:latin typeface="Sassoon Infant Std" panose="020B0503020103030203" pitchFamily="34" charset="0"/>
              </a:rPr>
              <a:t>be</a:t>
            </a:r>
            <a:r>
              <a:rPr lang="en-GB" sz="3600" spc="-15" dirty="0">
                <a:latin typeface="Sassoon Infant Std" panose="020B0503020103030203" pitchFamily="34" charset="0"/>
              </a:rPr>
              <a:t> </a:t>
            </a:r>
            <a:r>
              <a:rPr lang="en-GB" sz="3600" dirty="0">
                <a:latin typeface="Sassoon Infant Std" panose="020B0503020103030203" pitchFamily="34" charset="0"/>
              </a:rPr>
              <a:t>included</a:t>
            </a:r>
            <a:r>
              <a:rPr lang="en-GB" sz="3600" spc="-30" dirty="0">
                <a:latin typeface="Sassoon Infant Std" panose="020B0503020103030203" pitchFamily="34" charset="0"/>
              </a:rPr>
              <a:t> </a:t>
            </a:r>
            <a:r>
              <a:rPr lang="en-GB" sz="3600" spc="-25" dirty="0">
                <a:latin typeface="Sassoon Infant Std" panose="020B0503020103030203" pitchFamily="34" charset="0"/>
              </a:rPr>
              <a:t>in </a:t>
            </a:r>
            <a:r>
              <a:rPr lang="en-GB" sz="3600" dirty="0">
                <a:latin typeface="Sassoon Infant Std" panose="020B0503020103030203" pitchFamily="34" charset="0"/>
              </a:rPr>
              <a:t>activities</a:t>
            </a:r>
            <a:r>
              <a:rPr lang="en-GB" sz="3600" spc="-55" dirty="0">
                <a:latin typeface="Sassoon Infant Std" panose="020B0503020103030203" pitchFamily="34" charset="0"/>
              </a:rPr>
              <a:t> </a:t>
            </a:r>
            <a:r>
              <a:rPr lang="en-GB" sz="3600" dirty="0">
                <a:latin typeface="Sassoon Infant Std" panose="020B0503020103030203" pitchFamily="34" charset="0"/>
              </a:rPr>
              <a:t>outside</a:t>
            </a:r>
            <a:r>
              <a:rPr lang="en-GB" sz="3600" spc="-55" dirty="0">
                <a:latin typeface="Sassoon Infant Std" panose="020B0503020103030203" pitchFamily="34" charset="0"/>
              </a:rPr>
              <a:t> </a:t>
            </a:r>
            <a:r>
              <a:rPr lang="en-GB" sz="3600" dirty="0">
                <a:latin typeface="Sassoon Infant Std" panose="020B0503020103030203" pitchFamily="34" charset="0"/>
              </a:rPr>
              <a:t>of</a:t>
            </a:r>
            <a:r>
              <a:rPr lang="en-GB" sz="3600" spc="-65" dirty="0">
                <a:latin typeface="Sassoon Infant Std" panose="020B0503020103030203" pitchFamily="34" charset="0"/>
              </a:rPr>
              <a:t> </a:t>
            </a:r>
            <a:r>
              <a:rPr lang="en-GB" sz="3600" spc="-25" dirty="0">
                <a:latin typeface="Sassoon Infant Std" panose="020B0503020103030203" pitchFamily="34" charset="0"/>
              </a:rPr>
              <a:t>the </a:t>
            </a:r>
            <a:r>
              <a:rPr lang="en-GB" sz="3600" spc="-10" dirty="0">
                <a:latin typeface="Sassoon Infant Std" panose="020B0503020103030203" pitchFamily="34" charset="0"/>
              </a:rPr>
              <a:t>classroom?</a:t>
            </a:r>
            <a:endParaRPr sz="3600" dirty="0">
              <a:latin typeface="Sassoon Infant Std" panose="020B0503020103030203" pitchFamily="34" charset="0"/>
              <a:cs typeface="Calibri Light"/>
            </a:endParaRPr>
          </a:p>
        </p:txBody>
      </p:sp>
      <p:pic>
        <p:nvPicPr>
          <p:cNvPr id="4" name="Picture 3" descr="North Town Primary School">
            <a:extLst>
              <a:ext uri="{FF2B5EF4-FFF2-40B4-BE49-F238E27FC236}">
                <a16:creationId xmlns:a16="http://schemas.microsoft.com/office/drawing/2014/main" id="{140BEA9C-6236-1CD5-04CC-70C94B4E08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092"/>
          <a:stretch/>
        </p:blipFill>
        <p:spPr bwMode="auto">
          <a:xfrm>
            <a:off x="41794" y="234866"/>
            <a:ext cx="1201854" cy="1143430"/>
          </a:xfrm>
          <a:prstGeom prst="rect">
            <a:avLst/>
          </a:prstGeom>
          <a:noFill/>
          <a:ln>
            <a:noFill/>
          </a:ln>
        </p:spPr>
      </p:pic>
      <p:pic>
        <p:nvPicPr>
          <p:cNvPr id="13318" name="Picture 6">
            <a:extLst>
              <a:ext uri="{FF2B5EF4-FFF2-40B4-BE49-F238E27FC236}">
                <a16:creationId xmlns:a16="http://schemas.microsoft.com/office/drawing/2014/main" id="{2EEDFA4F-A3D1-5829-7B59-D617AC712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95061"/>
            <a:ext cx="4841558"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90600" y="2514600"/>
            <a:ext cx="3962400" cy="2725683"/>
          </a:xfrm>
          <a:prstGeom prst="rect">
            <a:avLst/>
          </a:prstGeom>
        </p:spPr>
        <p:txBody>
          <a:bodyPr vert="horz" wrap="square" lIns="0" tIns="75565" rIns="0" bIns="0" rtlCol="0">
            <a:spAutoFit/>
          </a:bodyPr>
          <a:lstStyle/>
          <a:p>
            <a:pPr marL="12700">
              <a:lnSpc>
                <a:spcPct val="100000"/>
              </a:lnSpc>
              <a:spcBef>
                <a:spcPts val="595"/>
              </a:spcBef>
            </a:pPr>
            <a:r>
              <a:rPr lang="en-GB" b="1" dirty="0">
                <a:latin typeface="Sassoon Infant Std" panose="020B0503020103030203" pitchFamily="34" charset="0"/>
                <a:cs typeface="Calibri Light" panose="020F0302020204030204" pitchFamily="34" charset="0"/>
              </a:rPr>
              <a:t>For parents/carers</a:t>
            </a:r>
          </a:p>
          <a:p>
            <a:pPr marL="298450" indent="-285750">
              <a:lnSpc>
                <a:spcPct val="100000"/>
              </a:lnSpc>
              <a:spcBef>
                <a:spcPts val="495"/>
              </a:spcBef>
              <a:buFont typeface="Arial" panose="020B0604020202020204" pitchFamily="34" charset="0"/>
              <a:buChar char="•"/>
            </a:pPr>
            <a:r>
              <a:rPr lang="en-GB" dirty="0">
                <a:latin typeface="Sassoon Infant Std" panose="020B0503020103030203" pitchFamily="34" charset="0"/>
                <a:cs typeface="Calibri Light" panose="020F0302020204030204" pitchFamily="34" charset="0"/>
              </a:rPr>
              <a:t>Parent </a:t>
            </a:r>
            <a:r>
              <a:rPr dirty="0">
                <a:latin typeface="Sassoon Infant Std" panose="020B0503020103030203" pitchFamily="34" charset="0"/>
                <a:cs typeface="Calibri Light" panose="020F0302020204030204" pitchFamily="34" charset="0"/>
              </a:rPr>
              <a:t>meetings</a:t>
            </a:r>
            <a:r>
              <a:rPr spc="-45" dirty="0">
                <a:latin typeface="Sassoon Infant Std" panose="020B0503020103030203" pitchFamily="34" charset="0"/>
                <a:cs typeface="Calibri Light" panose="020F0302020204030204" pitchFamily="34" charset="0"/>
              </a:rPr>
              <a:t> </a:t>
            </a:r>
            <a:r>
              <a:rPr dirty="0">
                <a:latin typeface="Sassoon Infant Std" panose="020B0503020103030203" pitchFamily="34" charset="0"/>
                <a:cs typeface="Calibri Light" panose="020F0302020204030204" pitchFamily="34" charset="0"/>
              </a:rPr>
              <a:t>with</a:t>
            </a:r>
            <a:r>
              <a:rPr spc="-35" dirty="0">
                <a:latin typeface="Sassoon Infant Std" panose="020B0503020103030203" pitchFamily="34" charset="0"/>
                <a:cs typeface="Calibri Light" panose="020F0302020204030204" pitchFamily="34" charset="0"/>
              </a:rPr>
              <a:t> </a:t>
            </a:r>
            <a:r>
              <a:rPr dirty="0">
                <a:latin typeface="Sassoon Infant Std" panose="020B0503020103030203" pitchFamily="34" charset="0"/>
                <a:cs typeface="Calibri Light" panose="020F0302020204030204" pitchFamily="34" charset="0"/>
              </a:rPr>
              <a:t>class</a:t>
            </a:r>
            <a:r>
              <a:rPr spc="-35" dirty="0">
                <a:latin typeface="Sassoon Infant Std" panose="020B0503020103030203" pitchFamily="34" charset="0"/>
                <a:cs typeface="Calibri Light" panose="020F0302020204030204" pitchFamily="34" charset="0"/>
              </a:rPr>
              <a:t> </a:t>
            </a:r>
            <a:r>
              <a:rPr spc="-10" dirty="0">
                <a:latin typeface="Sassoon Infant Std" panose="020B0503020103030203" pitchFamily="34" charset="0"/>
                <a:cs typeface="Calibri Light" panose="020F0302020204030204" pitchFamily="34" charset="0"/>
              </a:rPr>
              <a:t>teachers</a:t>
            </a:r>
            <a:r>
              <a:rPr lang="en-GB" spc="-10" dirty="0">
                <a:latin typeface="Sassoon Infant Std" panose="020B0503020103030203" pitchFamily="34" charset="0"/>
                <a:cs typeface="Calibri Light" panose="020F0302020204030204" pitchFamily="34" charset="0"/>
              </a:rPr>
              <a:t> and SENDCO if appropriate </a:t>
            </a:r>
            <a:endParaRPr dirty="0">
              <a:latin typeface="Sassoon Infant Std" panose="020B0503020103030203" pitchFamily="34" charset="0"/>
              <a:cs typeface="Calibri Light" panose="020F0302020204030204" pitchFamily="34" charset="0"/>
            </a:endParaRPr>
          </a:p>
          <a:p>
            <a:pPr marL="298450" marR="5080" indent="-285750">
              <a:lnSpc>
                <a:spcPct val="129299"/>
              </a:lnSpc>
              <a:spcBef>
                <a:spcPts val="10"/>
              </a:spcBef>
              <a:buFont typeface="Arial" panose="020B0604020202020204" pitchFamily="34" charset="0"/>
              <a:buChar char="•"/>
            </a:pPr>
            <a:r>
              <a:rPr dirty="0">
                <a:latin typeface="Sassoon Infant Std" panose="020B0503020103030203" pitchFamily="34" charset="0"/>
                <a:cs typeface="Calibri Light" panose="020F0302020204030204" pitchFamily="34" charset="0"/>
              </a:rPr>
              <a:t>Home</a:t>
            </a:r>
            <a:r>
              <a:rPr spc="-10" dirty="0">
                <a:latin typeface="Sassoon Infant Std" panose="020B0503020103030203" pitchFamily="34" charset="0"/>
                <a:cs typeface="Calibri Light" panose="020F0302020204030204" pitchFamily="34" charset="0"/>
              </a:rPr>
              <a:t> </a:t>
            </a:r>
            <a:r>
              <a:rPr dirty="0">
                <a:latin typeface="Sassoon Infant Std" panose="020B0503020103030203" pitchFamily="34" charset="0"/>
                <a:cs typeface="Calibri Light" panose="020F0302020204030204" pitchFamily="34" charset="0"/>
              </a:rPr>
              <a:t>visit</a:t>
            </a:r>
            <a:r>
              <a:rPr lang="en-GB" dirty="0">
                <a:latin typeface="Sassoon Infant Std" panose="020B0503020103030203" pitchFamily="34" charset="0"/>
                <a:cs typeface="Calibri Light" panose="020F0302020204030204" pitchFamily="34" charset="0"/>
              </a:rPr>
              <a:t>s</a:t>
            </a:r>
            <a:r>
              <a:rPr dirty="0">
                <a:latin typeface="Sassoon Infant Std" panose="020B0503020103030203" pitchFamily="34" charset="0"/>
                <a:cs typeface="Calibri Light" panose="020F0302020204030204" pitchFamily="34" charset="0"/>
              </a:rPr>
              <a:t> </a:t>
            </a:r>
            <a:r>
              <a:rPr lang="en-GB" spc="-10" dirty="0">
                <a:latin typeface="Sassoon Infant Std" panose="020B0503020103030203" pitchFamily="34" charset="0"/>
                <a:cs typeface="Calibri Light" panose="020F0302020204030204" pitchFamily="34" charset="0"/>
              </a:rPr>
              <a:t>- </a:t>
            </a:r>
            <a:r>
              <a:rPr spc="-10" dirty="0">
                <a:latin typeface="Sassoon Infant Std" panose="020B0503020103030203" pitchFamily="34" charset="0"/>
                <a:cs typeface="Calibri Light" panose="020F0302020204030204" pitchFamily="34" charset="0"/>
              </a:rPr>
              <a:t>reception</a:t>
            </a:r>
            <a:r>
              <a:rPr spc="-30" dirty="0">
                <a:latin typeface="Sassoon Infant Std" panose="020B0503020103030203" pitchFamily="34" charset="0"/>
                <a:cs typeface="Calibri Light" panose="020F0302020204030204" pitchFamily="34" charset="0"/>
              </a:rPr>
              <a:t> </a:t>
            </a:r>
            <a:r>
              <a:rPr spc="-10" dirty="0">
                <a:latin typeface="Sassoon Infant Std" panose="020B0503020103030203" pitchFamily="34" charset="0"/>
                <a:cs typeface="Calibri Light" panose="020F0302020204030204" pitchFamily="34" charset="0"/>
              </a:rPr>
              <a:t>pupils</a:t>
            </a:r>
            <a:r>
              <a:rPr lang="en-GB" spc="-10" dirty="0">
                <a:latin typeface="Sassoon Infant Std" panose="020B0503020103030203" pitchFamily="34" charset="0"/>
                <a:cs typeface="Calibri Light" panose="020F0302020204030204" pitchFamily="34" charset="0"/>
              </a:rPr>
              <a:t> only as part of transition</a:t>
            </a:r>
            <a:r>
              <a:rPr spc="-10" dirty="0">
                <a:latin typeface="Sassoon Infant Std" panose="020B0503020103030203" pitchFamily="34" charset="0"/>
                <a:cs typeface="Calibri Light" panose="020F0302020204030204" pitchFamily="34" charset="0"/>
              </a:rPr>
              <a:t> </a:t>
            </a:r>
            <a:endParaRPr lang="en-GB" spc="-10" dirty="0">
              <a:latin typeface="Sassoon Infant Std" panose="020B0503020103030203" pitchFamily="34" charset="0"/>
              <a:cs typeface="Calibri Light" panose="020F0302020204030204" pitchFamily="34" charset="0"/>
            </a:endParaRPr>
          </a:p>
          <a:p>
            <a:pPr marL="298450" marR="5080" indent="-285750">
              <a:lnSpc>
                <a:spcPct val="129299"/>
              </a:lnSpc>
              <a:spcBef>
                <a:spcPts val="10"/>
              </a:spcBef>
              <a:buFont typeface="Arial" panose="020B0604020202020204" pitchFamily="34" charset="0"/>
              <a:buChar char="•"/>
            </a:pPr>
            <a:r>
              <a:rPr dirty="0">
                <a:latin typeface="Sassoon Infant Std" panose="020B0503020103030203" pitchFamily="34" charset="0"/>
                <a:cs typeface="Calibri Light" panose="020F0302020204030204" pitchFamily="34" charset="0"/>
              </a:rPr>
              <a:t>Phone</a:t>
            </a:r>
            <a:r>
              <a:rPr spc="-45" dirty="0">
                <a:latin typeface="Sassoon Infant Std" panose="020B0503020103030203" pitchFamily="34" charset="0"/>
                <a:cs typeface="Calibri Light" panose="020F0302020204030204" pitchFamily="34" charset="0"/>
              </a:rPr>
              <a:t> </a:t>
            </a:r>
            <a:r>
              <a:rPr dirty="0">
                <a:latin typeface="Sassoon Infant Std" panose="020B0503020103030203" pitchFamily="34" charset="0"/>
                <a:cs typeface="Calibri Light" panose="020F0302020204030204" pitchFamily="34" charset="0"/>
              </a:rPr>
              <a:t>calls</a:t>
            </a:r>
            <a:r>
              <a:rPr spc="-20" dirty="0">
                <a:latin typeface="Sassoon Infant Std" panose="020B0503020103030203" pitchFamily="34" charset="0"/>
                <a:cs typeface="Calibri Light" panose="020F0302020204030204" pitchFamily="34" charset="0"/>
              </a:rPr>
              <a:t> home</a:t>
            </a:r>
            <a:endParaRPr dirty="0">
              <a:latin typeface="Sassoon Infant Std" panose="020B0503020103030203" pitchFamily="34" charset="0"/>
              <a:cs typeface="Calibri Light" panose="020F0302020204030204" pitchFamily="34" charset="0"/>
            </a:endParaRPr>
          </a:p>
          <a:p>
            <a:pPr marL="298450" indent="-285750">
              <a:lnSpc>
                <a:spcPct val="100000"/>
              </a:lnSpc>
              <a:spcBef>
                <a:spcPts val="495"/>
              </a:spcBef>
              <a:buFont typeface="Arial" panose="020B0604020202020204" pitchFamily="34" charset="0"/>
              <a:buChar char="•"/>
            </a:pPr>
            <a:r>
              <a:rPr dirty="0">
                <a:latin typeface="Sassoon Infant Std" panose="020B0503020103030203" pitchFamily="34" charset="0"/>
                <a:cs typeface="Calibri Light" panose="020F0302020204030204" pitchFamily="34" charset="0"/>
              </a:rPr>
              <a:t>Open</a:t>
            </a:r>
            <a:r>
              <a:rPr spc="-25" dirty="0">
                <a:latin typeface="Sassoon Infant Std" panose="020B0503020103030203" pitchFamily="34" charset="0"/>
                <a:cs typeface="Calibri Light" panose="020F0302020204030204" pitchFamily="34" charset="0"/>
              </a:rPr>
              <a:t> </a:t>
            </a:r>
            <a:r>
              <a:rPr dirty="0">
                <a:latin typeface="Sassoon Infant Std" panose="020B0503020103030203" pitchFamily="34" charset="0"/>
                <a:cs typeface="Calibri Light" panose="020F0302020204030204" pitchFamily="34" charset="0"/>
              </a:rPr>
              <a:t>door</a:t>
            </a:r>
            <a:r>
              <a:rPr spc="-25" dirty="0">
                <a:latin typeface="Sassoon Infant Std" panose="020B0503020103030203" pitchFamily="34" charset="0"/>
                <a:cs typeface="Calibri Light" panose="020F0302020204030204" pitchFamily="34" charset="0"/>
              </a:rPr>
              <a:t> </a:t>
            </a:r>
            <a:r>
              <a:rPr spc="-10" dirty="0">
                <a:latin typeface="Sassoon Infant Std" panose="020B0503020103030203" pitchFamily="34" charset="0"/>
                <a:cs typeface="Calibri Light" panose="020F0302020204030204" pitchFamily="34" charset="0"/>
              </a:rPr>
              <a:t>policy</a:t>
            </a:r>
            <a:endParaRPr lang="en-GB" spc="-10" dirty="0">
              <a:latin typeface="Sassoon Infant Std" panose="020B0503020103030203" pitchFamily="34" charset="0"/>
              <a:cs typeface="Calibri Light" panose="020F0302020204030204" pitchFamily="34" charset="0"/>
            </a:endParaRPr>
          </a:p>
          <a:p>
            <a:pPr marL="298450" indent="-285750">
              <a:lnSpc>
                <a:spcPct val="100000"/>
              </a:lnSpc>
              <a:spcBef>
                <a:spcPts val="495"/>
              </a:spcBef>
              <a:buFont typeface="Arial" panose="020B0604020202020204" pitchFamily="34" charset="0"/>
              <a:buChar char="•"/>
            </a:pPr>
            <a:r>
              <a:rPr lang="en-GB" spc="-10" dirty="0">
                <a:latin typeface="Sassoon Infant Std" panose="020B0503020103030203" pitchFamily="34" charset="0"/>
                <a:cs typeface="Calibri Light" panose="020F0302020204030204" pitchFamily="34" charset="0"/>
              </a:rPr>
              <a:t>EHCP annual reviews</a:t>
            </a:r>
            <a:endParaRPr dirty="0">
              <a:latin typeface="Sassoon Infant Std" panose="020B0503020103030203" pitchFamily="34" charset="0"/>
              <a:cs typeface="Calibri Light" panose="020F0302020204030204" pitchFamily="34" charset="0"/>
            </a:endParaRPr>
          </a:p>
        </p:txBody>
      </p:sp>
      <p:sp>
        <p:nvSpPr>
          <p:cNvPr id="4" name="object 4"/>
          <p:cNvSpPr txBox="1"/>
          <p:nvPr/>
        </p:nvSpPr>
        <p:spPr>
          <a:xfrm>
            <a:off x="1334442" y="234866"/>
            <a:ext cx="8811895" cy="1077218"/>
          </a:xfrm>
          <a:prstGeom prst="rect">
            <a:avLst/>
          </a:prstGeom>
          <a:solidFill>
            <a:srgbClr val="DBDBDB"/>
          </a:solidFill>
          <a:ln w="76200">
            <a:solidFill>
              <a:srgbClr val="000000"/>
            </a:solidFill>
          </a:ln>
        </p:spPr>
        <p:txBody>
          <a:bodyPr vert="horz" wrap="square" lIns="0" tIns="0" rIns="0" bIns="0" rtlCol="0">
            <a:spAutoFit/>
          </a:bodyPr>
          <a:lstStyle/>
          <a:p>
            <a:pPr algn="ctr">
              <a:lnSpc>
                <a:spcPts val="4180"/>
              </a:lnSpc>
            </a:pPr>
            <a:r>
              <a:rPr sz="3600" b="0" dirty="0">
                <a:latin typeface="Sassoon Infant Std" panose="020B0503020103030203" pitchFamily="34" charset="0"/>
                <a:cs typeface="Calibri Light"/>
              </a:rPr>
              <a:t>How</a:t>
            </a:r>
            <a:r>
              <a:rPr sz="3600" b="0" spc="-80" dirty="0">
                <a:latin typeface="Sassoon Infant Std" panose="020B0503020103030203" pitchFamily="34" charset="0"/>
                <a:cs typeface="Calibri Light"/>
              </a:rPr>
              <a:t> </a:t>
            </a:r>
            <a:r>
              <a:rPr sz="3600" b="0" dirty="0">
                <a:latin typeface="Sassoon Infant Std" panose="020B0503020103030203" pitchFamily="34" charset="0"/>
                <a:cs typeface="Calibri Light"/>
              </a:rPr>
              <a:t>will</a:t>
            </a:r>
            <a:r>
              <a:rPr sz="3600" b="0" spc="-65" dirty="0">
                <a:latin typeface="Sassoon Infant Std" panose="020B0503020103030203" pitchFamily="34" charset="0"/>
                <a:cs typeface="Calibri Light"/>
              </a:rPr>
              <a:t> </a:t>
            </a:r>
            <a:r>
              <a:rPr lang="en-GB" sz="3600" b="0" spc="-65" dirty="0">
                <a:latin typeface="Sassoon Infant Std" panose="020B0503020103030203" pitchFamily="34" charset="0"/>
                <a:cs typeface="Calibri Light"/>
              </a:rPr>
              <a:t>my child and </a:t>
            </a:r>
            <a:r>
              <a:rPr sz="3600" b="0" dirty="0">
                <a:latin typeface="Sassoon Infant Std" panose="020B0503020103030203" pitchFamily="34" charset="0"/>
                <a:cs typeface="Calibri Light"/>
              </a:rPr>
              <a:t>I</a:t>
            </a:r>
            <a:r>
              <a:rPr sz="3600" b="0" spc="-75" dirty="0">
                <a:latin typeface="Sassoon Infant Std" panose="020B0503020103030203" pitchFamily="34" charset="0"/>
                <a:cs typeface="Calibri Light"/>
              </a:rPr>
              <a:t> </a:t>
            </a:r>
            <a:r>
              <a:rPr sz="3600" b="0" dirty="0">
                <a:latin typeface="Sassoon Infant Std" panose="020B0503020103030203" pitchFamily="34" charset="0"/>
                <a:cs typeface="Calibri Light"/>
              </a:rPr>
              <a:t>be</a:t>
            </a:r>
            <a:r>
              <a:rPr sz="3600" b="0" spc="-80" dirty="0">
                <a:latin typeface="Sassoon Infant Std" panose="020B0503020103030203" pitchFamily="34" charset="0"/>
                <a:cs typeface="Calibri Light"/>
              </a:rPr>
              <a:t> </a:t>
            </a:r>
            <a:r>
              <a:rPr sz="3600" b="0" dirty="0">
                <a:latin typeface="Sassoon Infant Std" panose="020B0503020103030203" pitchFamily="34" charset="0"/>
                <a:cs typeface="Calibri Light"/>
              </a:rPr>
              <a:t>involved</a:t>
            </a:r>
            <a:r>
              <a:rPr sz="3600" b="0" spc="-70" dirty="0">
                <a:latin typeface="Sassoon Infant Std" panose="020B0503020103030203" pitchFamily="34" charset="0"/>
                <a:cs typeface="Calibri Light"/>
              </a:rPr>
              <a:t> </a:t>
            </a:r>
            <a:r>
              <a:rPr sz="3600" b="0" dirty="0">
                <a:latin typeface="Sassoon Infant Std" panose="020B0503020103030203" pitchFamily="34" charset="0"/>
                <a:cs typeface="Calibri Light"/>
              </a:rPr>
              <a:t>in</a:t>
            </a:r>
            <a:r>
              <a:rPr sz="3600" b="0" spc="-75" dirty="0">
                <a:latin typeface="Sassoon Infant Std" panose="020B0503020103030203" pitchFamily="34" charset="0"/>
                <a:cs typeface="Calibri Light"/>
              </a:rPr>
              <a:t> </a:t>
            </a:r>
            <a:r>
              <a:rPr sz="3600" b="0" dirty="0">
                <a:latin typeface="Sassoon Infant Std" panose="020B0503020103030203" pitchFamily="34" charset="0"/>
                <a:cs typeface="Calibri Light"/>
              </a:rPr>
              <a:t>decision</a:t>
            </a:r>
            <a:r>
              <a:rPr sz="3600" b="0" spc="-90" dirty="0">
                <a:latin typeface="Sassoon Infant Std" panose="020B0503020103030203" pitchFamily="34" charset="0"/>
                <a:cs typeface="Calibri Light"/>
              </a:rPr>
              <a:t> </a:t>
            </a:r>
            <a:r>
              <a:rPr sz="3600" b="0" spc="-10" dirty="0">
                <a:latin typeface="Sassoon Infant Std" panose="020B0503020103030203" pitchFamily="34" charset="0"/>
                <a:cs typeface="Calibri Light"/>
              </a:rPr>
              <a:t>making</a:t>
            </a:r>
            <a:r>
              <a:rPr lang="en-GB" sz="3600" spc="-10" dirty="0">
                <a:latin typeface="Sassoon Infant Std" panose="020B0503020103030203" pitchFamily="34" charset="0"/>
                <a:cs typeface="Calibri Light"/>
              </a:rPr>
              <a:t> </a:t>
            </a:r>
            <a:r>
              <a:rPr sz="3600" b="0" dirty="0">
                <a:latin typeface="Sassoon Infant Std" panose="020B0503020103030203" pitchFamily="34" charset="0"/>
                <a:cs typeface="Calibri Light"/>
              </a:rPr>
              <a:t>and</a:t>
            </a:r>
            <a:r>
              <a:rPr sz="3600" b="0" spc="-105" dirty="0">
                <a:latin typeface="Sassoon Infant Std" panose="020B0503020103030203" pitchFamily="34" charset="0"/>
                <a:cs typeface="Calibri Light"/>
              </a:rPr>
              <a:t> </a:t>
            </a:r>
            <a:r>
              <a:rPr sz="3600" b="0" dirty="0">
                <a:latin typeface="Sassoon Infant Std" panose="020B0503020103030203" pitchFamily="34" charset="0"/>
                <a:cs typeface="Calibri Light"/>
              </a:rPr>
              <a:t>planning</a:t>
            </a:r>
            <a:r>
              <a:rPr sz="3600" b="0" spc="-105" dirty="0">
                <a:latin typeface="Sassoon Infant Std" panose="020B0503020103030203" pitchFamily="34" charset="0"/>
                <a:cs typeface="Calibri Light"/>
              </a:rPr>
              <a:t> </a:t>
            </a:r>
            <a:r>
              <a:rPr sz="3600" b="0" dirty="0">
                <a:latin typeface="Sassoon Infant Std" panose="020B0503020103030203" pitchFamily="34" charset="0"/>
                <a:cs typeface="Calibri Light"/>
              </a:rPr>
              <a:t>for</a:t>
            </a:r>
            <a:r>
              <a:rPr sz="3600" b="0" spc="-110" dirty="0">
                <a:latin typeface="Sassoon Infant Std" panose="020B0503020103030203" pitchFamily="34" charset="0"/>
                <a:cs typeface="Calibri Light"/>
              </a:rPr>
              <a:t> </a:t>
            </a:r>
            <a:r>
              <a:rPr lang="en-GB" sz="3600" b="0" spc="-30" dirty="0">
                <a:latin typeface="Sassoon Infant Std" panose="020B0503020103030203" pitchFamily="34" charset="0"/>
                <a:cs typeface="Calibri Light"/>
              </a:rPr>
              <a:t>their</a:t>
            </a:r>
            <a:r>
              <a:rPr sz="3600" b="0" spc="-125" dirty="0">
                <a:latin typeface="Sassoon Infant Std" panose="020B0503020103030203" pitchFamily="34" charset="0"/>
                <a:cs typeface="Calibri Light"/>
              </a:rPr>
              <a:t> </a:t>
            </a:r>
            <a:r>
              <a:rPr sz="3600" b="0" spc="-10" dirty="0">
                <a:latin typeface="Sassoon Infant Std" panose="020B0503020103030203" pitchFamily="34" charset="0"/>
                <a:cs typeface="Calibri Light"/>
              </a:rPr>
              <a:t>education?</a:t>
            </a:r>
            <a:endParaRPr sz="3600" dirty="0">
              <a:latin typeface="Sassoon Infant Std" panose="020B0503020103030203" pitchFamily="34" charset="0"/>
              <a:cs typeface="Calibri Light"/>
            </a:endParaRPr>
          </a:p>
        </p:txBody>
      </p:sp>
      <p:pic>
        <p:nvPicPr>
          <p:cNvPr id="6" name="Picture 5">
            <a:extLst>
              <a:ext uri="{FF2B5EF4-FFF2-40B4-BE49-F238E27FC236}">
                <a16:creationId xmlns:a16="http://schemas.microsoft.com/office/drawing/2014/main" id="{1F1459DB-AC03-E009-1DCD-6B5EE420B732}"/>
              </a:ext>
            </a:extLst>
          </p:cNvPr>
          <p:cNvPicPr>
            <a:picLocks noChangeAspect="1"/>
          </p:cNvPicPr>
          <p:nvPr/>
        </p:nvPicPr>
        <p:blipFill>
          <a:blip r:embed="rId2"/>
          <a:stretch>
            <a:fillRect/>
          </a:stretch>
        </p:blipFill>
        <p:spPr>
          <a:xfrm>
            <a:off x="10237132" y="196780"/>
            <a:ext cx="1680705" cy="1143430"/>
          </a:xfrm>
          <a:prstGeom prst="rect">
            <a:avLst/>
          </a:prstGeom>
        </p:spPr>
      </p:pic>
      <p:pic>
        <p:nvPicPr>
          <p:cNvPr id="1026" name="Picture 2">
            <a:extLst>
              <a:ext uri="{FF2B5EF4-FFF2-40B4-BE49-F238E27FC236}">
                <a16:creationId xmlns:a16="http://schemas.microsoft.com/office/drawing/2014/main" id="{EC4F8F77-9CA8-B925-BC58-D747C3907D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0952" y="1752600"/>
            <a:ext cx="4677448" cy="25513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1EC62C-721F-CB1B-52A4-935A6380AFE3}"/>
              </a:ext>
            </a:extLst>
          </p:cNvPr>
          <p:cNvSpPr txBox="1"/>
          <p:nvPr/>
        </p:nvSpPr>
        <p:spPr>
          <a:xfrm>
            <a:off x="5791200" y="4648200"/>
            <a:ext cx="5109705" cy="1711366"/>
          </a:xfrm>
          <a:prstGeom prst="rect">
            <a:avLst/>
          </a:prstGeom>
          <a:noFill/>
        </p:spPr>
        <p:txBody>
          <a:bodyPr wrap="square" rtlCol="0">
            <a:spAutoFit/>
          </a:bodyPr>
          <a:lstStyle/>
          <a:p>
            <a:pPr>
              <a:lnSpc>
                <a:spcPct val="150000"/>
              </a:lnSpc>
            </a:pPr>
            <a:r>
              <a:rPr lang="en-GB" b="1" dirty="0">
                <a:latin typeface="Sassoon Infant Std" panose="020B0503020103030203" pitchFamily="34" charset="0"/>
                <a:cs typeface="Calibri Light" panose="020F0302020204030204" pitchFamily="34" charset="0"/>
              </a:rPr>
              <a:t>For children:</a:t>
            </a:r>
          </a:p>
          <a:p>
            <a:pPr marL="285750" indent="-285750">
              <a:lnSpc>
                <a:spcPct val="150000"/>
              </a:lnSpc>
              <a:buFont typeface="Arial" panose="020B0604020202020204" pitchFamily="34" charset="0"/>
              <a:buChar char="•"/>
            </a:pPr>
            <a:r>
              <a:rPr lang="en-GB" dirty="0">
                <a:latin typeface="Sassoon Infant Std" panose="020B0503020103030203" pitchFamily="34" charset="0"/>
                <a:cs typeface="Calibri Light" panose="020F0302020204030204" pitchFamily="34" charset="0"/>
              </a:rPr>
              <a:t>Pupil voice surveys</a:t>
            </a:r>
          </a:p>
          <a:p>
            <a:pPr marL="285750" indent="-285750">
              <a:lnSpc>
                <a:spcPct val="150000"/>
              </a:lnSpc>
              <a:buFont typeface="Arial" panose="020B0604020202020204" pitchFamily="34" charset="0"/>
              <a:buChar char="•"/>
            </a:pPr>
            <a:r>
              <a:rPr lang="en-GB" dirty="0">
                <a:latin typeface="Sassoon Infant Std" panose="020B0503020103030203" pitchFamily="34" charset="0"/>
                <a:cs typeface="Calibri Light" panose="020F0302020204030204" pitchFamily="34" charset="0"/>
              </a:rPr>
              <a:t>1:1 conversations</a:t>
            </a:r>
          </a:p>
          <a:p>
            <a:pPr marL="285750" indent="-285750">
              <a:lnSpc>
                <a:spcPct val="150000"/>
              </a:lnSpc>
              <a:buFont typeface="Arial" panose="020B0604020202020204" pitchFamily="34" charset="0"/>
              <a:buChar char="•"/>
            </a:pPr>
            <a:r>
              <a:rPr lang="en-GB" dirty="0">
                <a:latin typeface="Sassoon Infant Std" panose="020B0503020103030203" pitchFamily="34" charset="0"/>
                <a:cs typeface="Calibri Light" panose="020F0302020204030204" pitchFamily="34" charset="0"/>
              </a:rPr>
              <a:t>Through getting to know your child really well</a:t>
            </a:r>
          </a:p>
        </p:txBody>
      </p:sp>
      <p:pic>
        <p:nvPicPr>
          <p:cNvPr id="8" name="Picture 7" descr="North Town Primary School">
            <a:extLst>
              <a:ext uri="{FF2B5EF4-FFF2-40B4-BE49-F238E27FC236}">
                <a16:creationId xmlns:a16="http://schemas.microsoft.com/office/drawing/2014/main" id="{23CEF8E7-9C0D-25D7-C839-B8A9767CF7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092"/>
          <a:stretch/>
        </p:blipFill>
        <p:spPr bwMode="auto">
          <a:xfrm>
            <a:off x="87191" y="168654"/>
            <a:ext cx="1201854" cy="11434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457200" y="1219200"/>
            <a:ext cx="10820400" cy="5011628"/>
          </a:xfrm>
          <a:prstGeom prst="rect">
            <a:avLst/>
          </a:prstGeom>
        </p:spPr>
        <p:txBody>
          <a:bodyPr vert="horz" wrap="square" lIns="0" tIns="81280" rIns="0" bIns="0" rtlCol="0">
            <a:spAutoFit/>
          </a:bodyPr>
          <a:lstStyle/>
          <a:p>
            <a:pPr marL="218440" marR="212090" algn="ctr">
              <a:lnSpc>
                <a:spcPts val="4320"/>
              </a:lnSpc>
              <a:spcBef>
                <a:spcPts val="640"/>
              </a:spcBef>
            </a:pPr>
            <a:r>
              <a:rPr sz="4000" dirty="0">
                <a:latin typeface="Sassoon Infant Std" panose="020B0503020103030203" pitchFamily="34" charset="0"/>
                <a:cs typeface="Calibri"/>
              </a:rPr>
              <a:t>This</a:t>
            </a:r>
            <a:r>
              <a:rPr sz="4000" spc="-100" dirty="0">
                <a:latin typeface="Sassoon Infant Std" panose="020B0503020103030203" pitchFamily="34" charset="0"/>
                <a:cs typeface="Calibri"/>
              </a:rPr>
              <a:t> </a:t>
            </a:r>
            <a:r>
              <a:rPr sz="4000" dirty="0">
                <a:latin typeface="Sassoon Infant Std" panose="020B0503020103030203" pitchFamily="34" charset="0"/>
                <a:cs typeface="Calibri"/>
              </a:rPr>
              <a:t>report</a:t>
            </a:r>
            <a:r>
              <a:rPr sz="4000" spc="-85" dirty="0">
                <a:latin typeface="Sassoon Infant Std" panose="020B0503020103030203" pitchFamily="34" charset="0"/>
                <a:cs typeface="Calibri"/>
              </a:rPr>
              <a:t> </a:t>
            </a:r>
            <a:r>
              <a:rPr sz="4000" dirty="0">
                <a:latin typeface="Sassoon Infant Std" panose="020B0503020103030203" pitchFamily="34" charset="0"/>
                <a:cs typeface="Calibri"/>
              </a:rPr>
              <a:t>is</a:t>
            </a:r>
            <a:r>
              <a:rPr sz="4000" spc="-85" dirty="0">
                <a:latin typeface="Sassoon Infant Std" panose="020B0503020103030203" pitchFamily="34" charset="0"/>
                <a:cs typeface="Calibri"/>
              </a:rPr>
              <a:t> </a:t>
            </a:r>
            <a:r>
              <a:rPr sz="4000" dirty="0">
                <a:latin typeface="Sassoon Infant Std" panose="020B0503020103030203" pitchFamily="34" charset="0"/>
                <a:cs typeface="Calibri"/>
              </a:rPr>
              <a:t>designed</a:t>
            </a:r>
            <a:r>
              <a:rPr sz="4000" spc="-85" dirty="0">
                <a:latin typeface="Sassoon Infant Std" panose="020B0503020103030203" pitchFamily="34" charset="0"/>
                <a:cs typeface="Calibri"/>
              </a:rPr>
              <a:t> </a:t>
            </a:r>
            <a:r>
              <a:rPr sz="4000" dirty="0">
                <a:latin typeface="Sassoon Infant Std" panose="020B0503020103030203" pitchFamily="34" charset="0"/>
                <a:cs typeface="Calibri"/>
              </a:rPr>
              <a:t>to</a:t>
            </a:r>
            <a:r>
              <a:rPr sz="4000" spc="-90" dirty="0">
                <a:latin typeface="Sassoon Infant Std" panose="020B0503020103030203" pitchFamily="34" charset="0"/>
                <a:cs typeface="Calibri"/>
              </a:rPr>
              <a:t> </a:t>
            </a:r>
            <a:r>
              <a:rPr sz="4000" dirty="0">
                <a:latin typeface="Sassoon Infant Std" panose="020B0503020103030203" pitchFamily="34" charset="0"/>
                <a:cs typeface="Calibri"/>
              </a:rPr>
              <a:t>inform</a:t>
            </a:r>
            <a:r>
              <a:rPr sz="4000" spc="-65" dirty="0">
                <a:latin typeface="Sassoon Infant Std" panose="020B0503020103030203" pitchFamily="34" charset="0"/>
                <a:cs typeface="Calibri"/>
              </a:rPr>
              <a:t> </a:t>
            </a:r>
            <a:r>
              <a:rPr sz="4000" spc="-25" dirty="0">
                <a:latin typeface="Sassoon Infant Std" panose="020B0503020103030203" pitchFamily="34" charset="0"/>
                <a:cs typeface="Calibri"/>
              </a:rPr>
              <a:t>you </a:t>
            </a:r>
            <a:r>
              <a:rPr sz="4000" dirty="0">
                <a:latin typeface="Sassoon Infant Std" panose="020B0503020103030203" pitchFamily="34" charset="0"/>
                <a:cs typeface="Calibri"/>
              </a:rPr>
              <a:t>of</a:t>
            </a:r>
            <a:r>
              <a:rPr sz="4000" spc="-85" dirty="0">
                <a:latin typeface="Sassoon Infant Std" panose="020B0503020103030203" pitchFamily="34" charset="0"/>
                <a:cs typeface="Calibri"/>
              </a:rPr>
              <a:t> </a:t>
            </a:r>
            <a:r>
              <a:rPr sz="4000" dirty="0">
                <a:latin typeface="Sassoon Infant Std" panose="020B0503020103030203" pitchFamily="34" charset="0"/>
                <a:cs typeface="Calibri"/>
              </a:rPr>
              <a:t>the</a:t>
            </a:r>
            <a:r>
              <a:rPr sz="4000" spc="-85" dirty="0">
                <a:latin typeface="Sassoon Infant Std" panose="020B0503020103030203" pitchFamily="34" charset="0"/>
                <a:cs typeface="Calibri"/>
              </a:rPr>
              <a:t> </a:t>
            </a:r>
            <a:r>
              <a:rPr sz="4000" dirty="0">
                <a:latin typeface="Sassoon Infant Std" panose="020B0503020103030203" pitchFamily="34" charset="0"/>
                <a:cs typeface="Calibri"/>
              </a:rPr>
              <a:t>types</a:t>
            </a:r>
            <a:r>
              <a:rPr sz="4000" spc="-80" dirty="0">
                <a:latin typeface="Sassoon Infant Std" panose="020B0503020103030203" pitchFamily="34" charset="0"/>
                <a:cs typeface="Calibri"/>
              </a:rPr>
              <a:t> </a:t>
            </a:r>
            <a:r>
              <a:rPr sz="4000" dirty="0">
                <a:latin typeface="Sassoon Infant Std" panose="020B0503020103030203" pitchFamily="34" charset="0"/>
                <a:cs typeface="Calibri"/>
              </a:rPr>
              <a:t>of</a:t>
            </a:r>
            <a:r>
              <a:rPr sz="4000" spc="-85" dirty="0">
                <a:latin typeface="Sassoon Infant Std" panose="020B0503020103030203" pitchFamily="34" charset="0"/>
                <a:cs typeface="Calibri"/>
              </a:rPr>
              <a:t> </a:t>
            </a:r>
            <a:r>
              <a:rPr sz="4000" dirty="0">
                <a:latin typeface="Sassoon Infant Std" panose="020B0503020103030203" pitchFamily="34" charset="0"/>
                <a:cs typeface="Calibri"/>
              </a:rPr>
              <a:t>support</a:t>
            </a:r>
            <a:r>
              <a:rPr sz="4000" spc="-85" dirty="0">
                <a:latin typeface="Sassoon Infant Std" panose="020B0503020103030203" pitchFamily="34" charset="0"/>
                <a:cs typeface="Calibri"/>
              </a:rPr>
              <a:t> </a:t>
            </a:r>
            <a:r>
              <a:rPr sz="4000" dirty="0">
                <a:latin typeface="Sassoon Infant Std" panose="020B0503020103030203" pitchFamily="34" charset="0"/>
                <a:cs typeface="Calibri"/>
              </a:rPr>
              <a:t>available</a:t>
            </a:r>
            <a:r>
              <a:rPr sz="4000" spc="-80" dirty="0">
                <a:latin typeface="Sassoon Infant Std" panose="020B0503020103030203" pitchFamily="34" charset="0"/>
                <a:cs typeface="Calibri"/>
              </a:rPr>
              <a:t> </a:t>
            </a:r>
            <a:r>
              <a:rPr sz="4000" spc="-25" dirty="0">
                <a:latin typeface="Sassoon Infant Std" panose="020B0503020103030203" pitchFamily="34" charset="0"/>
                <a:cs typeface="Calibri"/>
              </a:rPr>
              <a:t>for </a:t>
            </a:r>
            <a:r>
              <a:rPr sz="4000" dirty="0">
                <a:latin typeface="Sassoon Infant Std" panose="020B0503020103030203" pitchFamily="34" charset="0"/>
                <a:cs typeface="Calibri"/>
              </a:rPr>
              <a:t>your</a:t>
            </a:r>
            <a:r>
              <a:rPr sz="4000" spc="-85" dirty="0">
                <a:latin typeface="Sassoon Infant Std" panose="020B0503020103030203" pitchFamily="34" charset="0"/>
                <a:cs typeface="Calibri"/>
              </a:rPr>
              <a:t> </a:t>
            </a:r>
            <a:r>
              <a:rPr sz="4000" dirty="0">
                <a:latin typeface="Sassoon Infant Std" panose="020B0503020103030203" pitchFamily="34" charset="0"/>
                <a:cs typeface="Calibri"/>
              </a:rPr>
              <a:t>child</a:t>
            </a:r>
            <a:r>
              <a:rPr sz="4000" spc="-100" dirty="0">
                <a:latin typeface="Sassoon Infant Std" panose="020B0503020103030203" pitchFamily="34" charset="0"/>
                <a:cs typeface="Calibri"/>
              </a:rPr>
              <a:t> </a:t>
            </a:r>
            <a:r>
              <a:rPr sz="4000" dirty="0">
                <a:latin typeface="Sassoon Infant Std" panose="020B0503020103030203" pitchFamily="34" charset="0"/>
                <a:cs typeface="Calibri"/>
              </a:rPr>
              <a:t>at</a:t>
            </a:r>
            <a:r>
              <a:rPr sz="4000" spc="-105" dirty="0">
                <a:latin typeface="Sassoon Infant Std" panose="020B0503020103030203" pitchFamily="34" charset="0"/>
                <a:cs typeface="Calibri"/>
              </a:rPr>
              <a:t> </a:t>
            </a:r>
            <a:r>
              <a:rPr lang="en-GB" sz="4000" spc="-10" dirty="0">
                <a:latin typeface="Sassoon Infant Std" panose="020B0503020103030203" pitchFamily="34" charset="0"/>
                <a:cs typeface="Calibri"/>
              </a:rPr>
              <a:t>North Town Primary School and Nursery.</a:t>
            </a:r>
            <a:endParaRPr sz="4000" dirty="0">
              <a:latin typeface="Sassoon Infant Std" panose="020B0503020103030203" pitchFamily="34" charset="0"/>
              <a:cs typeface="Calibri"/>
            </a:endParaRPr>
          </a:p>
          <a:p>
            <a:pPr marL="334010" marR="327660" algn="ctr">
              <a:lnSpc>
                <a:spcPts val="4320"/>
              </a:lnSpc>
              <a:spcBef>
                <a:spcPts val="4170"/>
              </a:spcBef>
            </a:pPr>
            <a:r>
              <a:rPr sz="4000" dirty="0">
                <a:latin typeface="Sassoon Infant Std" panose="020B0503020103030203" pitchFamily="34" charset="0"/>
                <a:cs typeface="Calibri"/>
              </a:rPr>
              <a:t>It</a:t>
            </a:r>
            <a:r>
              <a:rPr sz="4000" spc="-80" dirty="0">
                <a:latin typeface="Sassoon Infant Std" panose="020B0503020103030203" pitchFamily="34" charset="0"/>
                <a:cs typeface="Calibri"/>
              </a:rPr>
              <a:t> </a:t>
            </a:r>
            <a:r>
              <a:rPr sz="4000" dirty="0">
                <a:latin typeface="Sassoon Infant Std" panose="020B0503020103030203" pitchFamily="34" charset="0"/>
                <a:cs typeface="Calibri"/>
              </a:rPr>
              <a:t>will</a:t>
            </a:r>
            <a:r>
              <a:rPr sz="4000" spc="-75" dirty="0">
                <a:latin typeface="Sassoon Infant Std" panose="020B0503020103030203" pitchFamily="34" charset="0"/>
                <a:cs typeface="Calibri"/>
              </a:rPr>
              <a:t> </a:t>
            </a:r>
            <a:r>
              <a:rPr sz="4000" dirty="0">
                <a:latin typeface="Sassoon Infant Std" panose="020B0503020103030203" pitchFamily="34" charset="0"/>
                <a:cs typeface="Calibri"/>
              </a:rPr>
              <a:t>help</a:t>
            </a:r>
            <a:r>
              <a:rPr sz="4000" spc="-75" dirty="0">
                <a:latin typeface="Sassoon Infant Std" panose="020B0503020103030203" pitchFamily="34" charset="0"/>
                <a:cs typeface="Calibri"/>
              </a:rPr>
              <a:t> </a:t>
            </a:r>
            <a:r>
              <a:rPr sz="4000" dirty="0">
                <a:latin typeface="Sassoon Infant Std" panose="020B0503020103030203" pitchFamily="34" charset="0"/>
                <a:cs typeface="Calibri"/>
              </a:rPr>
              <a:t>you</a:t>
            </a:r>
            <a:r>
              <a:rPr sz="4000" spc="-80" dirty="0">
                <a:latin typeface="Sassoon Infant Std" panose="020B0503020103030203" pitchFamily="34" charset="0"/>
                <a:cs typeface="Calibri"/>
              </a:rPr>
              <a:t> </a:t>
            </a:r>
            <a:r>
              <a:rPr sz="4000" spc="-10" dirty="0">
                <a:latin typeface="Sassoon Infant Std" panose="020B0503020103030203" pitchFamily="34" charset="0"/>
                <a:cs typeface="Calibri"/>
              </a:rPr>
              <a:t>understand</a:t>
            </a:r>
            <a:r>
              <a:rPr sz="4000" spc="-75" dirty="0">
                <a:latin typeface="Sassoon Infant Std" panose="020B0503020103030203" pitchFamily="34" charset="0"/>
                <a:cs typeface="Calibri"/>
              </a:rPr>
              <a:t> </a:t>
            </a:r>
            <a:r>
              <a:rPr sz="4000" dirty="0">
                <a:latin typeface="Sassoon Infant Std" panose="020B0503020103030203" pitchFamily="34" charset="0"/>
                <a:cs typeface="Calibri"/>
              </a:rPr>
              <a:t>who</a:t>
            </a:r>
            <a:r>
              <a:rPr sz="4000" spc="-70" dirty="0">
                <a:latin typeface="Sassoon Infant Std" panose="020B0503020103030203" pitchFamily="34" charset="0"/>
                <a:cs typeface="Calibri"/>
              </a:rPr>
              <a:t> </a:t>
            </a:r>
            <a:r>
              <a:rPr sz="4000" spc="-25" dirty="0">
                <a:latin typeface="Sassoon Infant Std" panose="020B0503020103030203" pitchFamily="34" charset="0"/>
                <a:cs typeface="Calibri"/>
              </a:rPr>
              <a:t>can </a:t>
            </a:r>
            <a:r>
              <a:rPr sz="4000" dirty="0">
                <a:latin typeface="Sassoon Infant Std" panose="020B0503020103030203" pitchFamily="34" charset="0"/>
                <a:cs typeface="Calibri"/>
              </a:rPr>
              <a:t>help</a:t>
            </a:r>
            <a:r>
              <a:rPr sz="4000" spc="-35" dirty="0">
                <a:latin typeface="Sassoon Infant Std" panose="020B0503020103030203" pitchFamily="34" charset="0"/>
                <a:cs typeface="Calibri"/>
              </a:rPr>
              <a:t> </a:t>
            </a:r>
            <a:r>
              <a:rPr sz="4000" dirty="0">
                <a:latin typeface="Sassoon Infant Std" panose="020B0503020103030203" pitchFamily="34" charset="0"/>
                <a:cs typeface="Calibri"/>
              </a:rPr>
              <a:t>and</a:t>
            </a:r>
            <a:r>
              <a:rPr sz="4000" spc="-50" dirty="0">
                <a:latin typeface="Sassoon Infant Std" panose="020B0503020103030203" pitchFamily="34" charset="0"/>
                <a:cs typeface="Calibri"/>
              </a:rPr>
              <a:t> </a:t>
            </a:r>
            <a:r>
              <a:rPr sz="4000" dirty="0">
                <a:latin typeface="Sassoon Infant Std" panose="020B0503020103030203" pitchFamily="34" charset="0"/>
                <a:cs typeface="Calibri"/>
              </a:rPr>
              <a:t>how</a:t>
            </a:r>
            <a:r>
              <a:rPr sz="4000" spc="-40" dirty="0">
                <a:latin typeface="Sassoon Infant Std" panose="020B0503020103030203" pitchFamily="34" charset="0"/>
                <a:cs typeface="Calibri"/>
              </a:rPr>
              <a:t> </a:t>
            </a:r>
            <a:r>
              <a:rPr sz="4000" dirty="0">
                <a:latin typeface="Sassoon Infant Std" panose="020B0503020103030203" pitchFamily="34" charset="0"/>
                <a:cs typeface="Calibri"/>
              </a:rPr>
              <a:t>this</a:t>
            </a:r>
            <a:r>
              <a:rPr sz="4000" spc="-35" dirty="0">
                <a:latin typeface="Sassoon Infant Std" panose="020B0503020103030203" pitchFamily="34" charset="0"/>
                <a:cs typeface="Calibri"/>
              </a:rPr>
              <a:t> </a:t>
            </a:r>
            <a:r>
              <a:rPr sz="4000" dirty="0">
                <a:latin typeface="Sassoon Infant Std" panose="020B0503020103030203" pitchFamily="34" charset="0"/>
                <a:cs typeface="Calibri"/>
              </a:rPr>
              <a:t>help</a:t>
            </a:r>
            <a:r>
              <a:rPr sz="4000" spc="-35" dirty="0">
                <a:latin typeface="Sassoon Infant Std" panose="020B0503020103030203" pitchFamily="34" charset="0"/>
                <a:cs typeface="Calibri"/>
              </a:rPr>
              <a:t> </a:t>
            </a:r>
            <a:r>
              <a:rPr sz="4000" dirty="0">
                <a:latin typeface="Sassoon Infant Std" panose="020B0503020103030203" pitchFamily="34" charset="0"/>
                <a:cs typeface="Calibri"/>
              </a:rPr>
              <a:t>can</a:t>
            </a:r>
            <a:r>
              <a:rPr sz="4000" spc="-35" dirty="0">
                <a:latin typeface="Sassoon Infant Std" panose="020B0503020103030203" pitchFamily="34" charset="0"/>
                <a:cs typeface="Calibri"/>
              </a:rPr>
              <a:t> </a:t>
            </a:r>
            <a:r>
              <a:rPr sz="4000" spc="-25" dirty="0">
                <a:latin typeface="Sassoon Infant Std" panose="020B0503020103030203" pitchFamily="34" charset="0"/>
                <a:cs typeface="Calibri"/>
              </a:rPr>
              <a:t>be </a:t>
            </a:r>
            <a:r>
              <a:rPr sz="4000" spc="-10" dirty="0">
                <a:latin typeface="Sassoon Infant Std" panose="020B0503020103030203" pitchFamily="34" charset="0"/>
                <a:cs typeface="Calibri"/>
              </a:rPr>
              <a:t>accessed.</a:t>
            </a:r>
            <a:endParaRPr sz="4000" dirty="0">
              <a:latin typeface="Sassoon Infant Std" panose="020B0503020103030203" pitchFamily="34" charset="0"/>
              <a:cs typeface="Calibri"/>
            </a:endParaRPr>
          </a:p>
          <a:p>
            <a:pPr marL="12065" marR="5080" algn="ctr">
              <a:lnSpc>
                <a:spcPct val="90000"/>
              </a:lnSpc>
              <a:spcBef>
                <a:spcPts val="4090"/>
              </a:spcBef>
            </a:pPr>
            <a:r>
              <a:rPr sz="4000" dirty="0">
                <a:latin typeface="Sassoon Infant Std" panose="020B0503020103030203" pitchFamily="34" charset="0"/>
                <a:cs typeface="Calibri"/>
              </a:rPr>
              <a:t>This</a:t>
            </a:r>
            <a:r>
              <a:rPr sz="4000" spc="-75" dirty="0">
                <a:latin typeface="Sassoon Infant Std" panose="020B0503020103030203" pitchFamily="34" charset="0"/>
                <a:cs typeface="Calibri"/>
              </a:rPr>
              <a:t> </a:t>
            </a:r>
            <a:r>
              <a:rPr sz="4000" dirty="0">
                <a:latin typeface="Sassoon Infant Std" panose="020B0503020103030203" pitchFamily="34" charset="0"/>
                <a:cs typeface="Calibri"/>
              </a:rPr>
              <a:t>report</a:t>
            </a:r>
            <a:r>
              <a:rPr sz="4000" spc="-65" dirty="0">
                <a:latin typeface="Sassoon Infant Std" panose="020B0503020103030203" pitchFamily="34" charset="0"/>
                <a:cs typeface="Calibri"/>
              </a:rPr>
              <a:t> </a:t>
            </a:r>
            <a:r>
              <a:rPr sz="4000" dirty="0">
                <a:latin typeface="Sassoon Infant Std" panose="020B0503020103030203" pitchFamily="34" charset="0"/>
                <a:cs typeface="Calibri"/>
              </a:rPr>
              <a:t>has</a:t>
            </a:r>
            <a:r>
              <a:rPr sz="4000" spc="-85" dirty="0">
                <a:latin typeface="Sassoon Infant Std" panose="020B0503020103030203" pitchFamily="34" charset="0"/>
                <a:cs typeface="Calibri"/>
              </a:rPr>
              <a:t> </a:t>
            </a:r>
            <a:r>
              <a:rPr sz="4000" dirty="0">
                <a:latin typeface="Sassoon Infant Std" panose="020B0503020103030203" pitchFamily="34" charset="0"/>
                <a:cs typeface="Calibri"/>
              </a:rPr>
              <a:t>been</a:t>
            </a:r>
            <a:r>
              <a:rPr sz="4000" spc="-75" dirty="0">
                <a:latin typeface="Sassoon Infant Std" panose="020B0503020103030203" pitchFamily="34" charset="0"/>
                <a:cs typeface="Calibri"/>
              </a:rPr>
              <a:t> </a:t>
            </a:r>
            <a:r>
              <a:rPr sz="4000" spc="-25" dirty="0">
                <a:latin typeface="Sassoon Infant Std" panose="020B0503020103030203" pitchFamily="34" charset="0"/>
                <a:cs typeface="Calibri"/>
              </a:rPr>
              <a:t>co-</a:t>
            </a:r>
            <a:r>
              <a:rPr sz="4000" dirty="0">
                <a:latin typeface="Sassoon Infant Std" panose="020B0503020103030203" pitchFamily="34" charset="0"/>
                <a:cs typeface="Calibri"/>
              </a:rPr>
              <a:t>produced</a:t>
            </a:r>
            <a:r>
              <a:rPr sz="4000" spc="-75" dirty="0">
                <a:latin typeface="Sassoon Infant Std" panose="020B0503020103030203" pitchFamily="34" charset="0"/>
                <a:cs typeface="Calibri"/>
              </a:rPr>
              <a:t> </a:t>
            </a:r>
            <a:r>
              <a:rPr sz="4000" spc="-20" dirty="0">
                <a:latin typeface="Sassoon Infant Std" panose="020B0503020103030203" pitchFamily="34" charset="0"/>
                <a:cs typeface="Calibri"/>
              </a:rPr>
              <a:t>with </a:t>
            </a:r>
            <a:r>
              <a:rPr sz="4000" spc="-45" dirty="0">
                <a:latin typeface="Sassoon Infant Std" panose="020B0503020103030203" pitchFamily="34" charset="0"/>
                <a:cs typeface="Calibri"/>
              </a:rPr>
              <a:t>staff,</a:t>
            </a:r>
            <a:r>
              <a:rPr sz="4000" spc="-170" dirty="0">
                <a:latin typeface="Sassoon Infant Std" panose="020B0503020103030203" pitchFamily="34" charset="0"/>
                <a:cs typeface="Calibri"/>
              </a:rPr>
              <a:t> </a:t>
            </a:r>
            <a:r>
              <a:rPr sz="4000" dirty="0">
                <a:latin typeface="Sassoon Infant Std" panose="020B0503020103030203" pitchFamily="34" charset="0"/>
                <a:cs typeface="Calibri"/>
              </a:rPr>
              <a:t>parents,</a:t>
            </a:r>
            <a:r>
              <a:rPr sz="4000" spc="-170" dirty="0">
                <a:latin typeface="Sassoon Infant Std" panose="020B0503020103030203" pitchFamily="34" charset="0"/>
                <a:cs typeface="Calibri"/>
              </a:rPr>
              <a:t> </a:t>
            </a:r>
            <a:r>
              <a:rPr sz="4000" spc="-10" dirty="0">
                <a:latin typeface="Sassoon Infant Std" panose="020B0503020103030203" pitchFamily="34" charset="0"/>
                <a:cs typeface="Calibri"/>
              </a:rPr>
              <a:t>carers,</a:t>
            </a:r>
            <a:r>
              <a:rPr sz="4000" spc="-155" dirty="0">
                <a:latin typeface="Sassoon Infant Std" panose="020B0503020103030203" pitchFamily="34" charset="0"/>
                <a:cs typeface="Calibri"/>
              </a:rPr>
              <a:t> </a:t>
            </a:r>
            <a:r>
              <a:rPr sz="4000" dirty="0">
                <a:latin typeface="Sassoon Infant Std" panose="020B0503020103030203" pitchFamily="34" charset="0"/>
                <a:cs typeface="Calibri"/>
              </a:rPr>
              <a:t>students</a:t>
            </a:r>
            <a:r>
              <a:rPr sz="4000" spc="-170" dirty="0">
                <a:latin typeface="Sassoon Infant Std" panose="020B0503020103030203" pitchFamily="34" charset="0"/>
                <a:cs typeface="Calibri"/>
              </a:rPr>
              <a:t> </a:t>
            </a:r>
            <a:r>
              <a:rPr sz="4000" spc="-25" dirty="0">
                <a:latin typeface="Sassoon Infant Std" panose="020B0503020103030203" pitchFamily="34" charset="0"/>
                <a:cs typeface="Calibri"/>
              </a:rPr>
              <a:t>and </a:t>
            </a:r>
            <a:r>
              <a:rPr sz="4000" spc="-10" dirty="0">
                <a:latin typeface="Sassoon Infant Std" panose="020B0503020103030203" pitchFamily="34" charset="0"/>
                <a:cs typeface="Calibri"/>
              </a:rPr>
              <a:t>governors</a:t>
            </a:r>
            <a:endParaRPr sz="4000" dirty="0">
              <a:latin typeface="Sassoon Infant Std" panose="020B0503020103030203" pitchFamily="34" charset="0"/>
              <a:cs typeface="Calibri"/>
            </a:endParaRPr>
          </a:p>
        </p:txBody>
      </p:sp>
      <p:pic>
        <p:nvPicPr>
          <p:cNvPr id="7" name="Picture 6">
            <a:extLst>
              <a:ext uri="{FF2B5EF4-FFF2-40B4-BE49-F238E27FC236}">
                <a16:creationId xmlns:a16="http://schemas.microsoft.com/office/drawing/2014/main" id="{653E04A2-5DB0-42A4-5217-C0651CD523C8}"/>
              </a:ext>
            </a:extLst>
          </p:cNvPr>
          <p:cNvPicPr>
            <a:picLocks noChangeAspect="1"/>
          </p:cNvPicPr>
          <p:nvPr/>
        </p:nvPicPr>
        <p:blipFill>
          <a:blip r:embed="rId2"/>
          <a:stretch>
            <a:fillRect/>
          </a:stretch>
        </p:blipFill>
        <p:spPr>
          <a:xfrm>
            <a:off x="10287000" y="216464"/>
            <a:ext cx="1680705" cy="1143430"/>
          </a:xfrm>
          <a:prstGeom prst="rect">
            <a:avLst/>
          </a:prstGeom>
        </p:spPr>
      </p:pic>
      <p:pic>
        <p:nvPicPr>
          <p:cNvPr id="2" name="Picture 1" descr="North Town Primary School">
            <a:extLst>
              <a:ext uri="{FF2B5EF4-FFF2-40B4-BE49-F238E27FC236}">
                <a16:creationId xmlns:a16="http://schemas.microsoft.com/office/drawing/2014/main" id="{FBD35680-291C-FCB2-D6CF-9F4BAA2399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092"/>
          <a:stretch/>
        </p:blipFill>
        <p:spPr bwMode="auto">
          <a:xfrm>
            <a:off x="76200" y="75770"/>
            <a:ext cx="1201853" cy="11434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447800"/>
            <a:ext cx="11353800" cy="3974165"/>
          </a:xfrm>
          <a:prstGeom prst="rect">
            <a:avLst/>
          </a:prstGeom>
        </p:spPr>
        <p:txBody>
          <a:bodyPr vert="horz" wrap="square" lIns="0" tIns="39370" rIns="0" bIns="0" rtlCol="0">
            <a:spAutoFit/>
          </a:bodyPr>
          <a:lstStyle/>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Prior to starting in Reception, children identified as having SEND will have a School Entry Planning meeting.  This will be attended by parent/carers, pre-school staff, school staff and any external professionals involved in supporting your child.  An action plan is devised to make the transition to school as smooth as possible.  Where it is thought appropriate the North Town staff, will also visit pre-schools to meet the children in a familiar setting.  All children will be invited to attend settling-in sessions to ensure they are familiar with the staff and the setting in advance. Home visits are carried out in the Autumn term by our Reception class teachers and teaching assistants.</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marL="241300" marR="5080" indent="-228600" algn="just">
              <a:lnSpc>
                <a:spcPts val="1730"/>
              </a:lnSpc>
              <a:spcBef>
                <a:spcPts val="310"/>
              </a:spcBef>
              <a:buFont typeface="Arial"/>
              <a:buChar char="•"/>
              <a:tabLst>
                <a:tab pos="241300" algn="l"/>
                <a:tab pos="242570" algn="l"/>
              </a:tabLst>
            </a:pPr>
            <a:endParaRPr lang="en-GB" sz="1600" dirty="0">
              <a:highlight>
                <a:srgbClr val="FFFF00"/>
              </a:highlight>
              <a:latin typeface="Sassoon Infant Std" panose="020B0503020103030203" pitchFamily="34" charset="0"/>
              <a:cs typeface="Calibri"/>
            </a:endParaRPr>
          </a:p>
          <a:p>
            <a:pPr marL="241300" marR="5080" indent="-228600" algn="just">
              <a:lnSpc>
                <a:spcPts val="1730"/>
              </a:lnSpc>
              <a:spcBef>
                <a:spcPts val="310"/>
              </a:spcBef>
              <a:buFont typeface="Arial"/>
              <a:buChar char="•"/>
              <a:tabLst>
                <a:tab pos="241300" algn="l"/>
                <a:tab pos="242570" algn="l"/>
              </a:tabLst>
            </a:pPr>
            <a:endParaRPr lang="en-GB" sz="1600" dirty="0">
              <a:highlight>
                <a:srgbClr val="FFFF00"/>
              </a:highlight>
              <a:latin typeface="Sassoon Infant Std" panose="020B0503020103030203" pitchFamily="34" charset="0"/>
              <a:cs typeface="Calibri"/>
            </a:endParaRPr>
          </a:p>
          <a:p>
            <a:pPr marL="241300" marR="5080" indent="-228600" algn="just">
              <a:lnSpc>
                <a:spcPts val="1730"/>
              </a:lnSpc>
              <a:spcBef>
                <a:spcPts val="310"/>
              </a:spcBef>
              <a:buFont typeface="Arial"/>
              <a:buChar char="•"/>
              <a:tabLst>
                <a:tab pos="241300" algn="l"/>
                <a:tab pos="242570" algn="l"/>
              </a:tabLst>
            </a:pPr>
            <a:endParaRPr lang="en-GB" sz="1600" dirty="0">
              <a:highlight>
                <a:srgbClr val="FFFF00"/>
              </a:highlight>
              <a:latin typeface="Sassoon Infant Std" panose="020B0503020103030203" pitchFamily="34" charset="0"/>
              <a:cs typeface="Calibri"/>
            </a:endParaRPr>
          </a:p>
          <a:p>
            <a:pPr marL="241300" marR="5080" indent="-228600" algn="just">
              <a:lnSpc>
                <a:spcPts val="1730"/>
              </a:lnSpc>
              <a:spcBef>
                <a:spcPts val="310"/>
              </a:spcBef>
              <a:buFont typeface="Arial"/>
              <a:buChar char="•"/>
              <a:tabLst>
                <a:tab pos="241300" algn="l"/>
                <a:tab pos="242570" algn="l"/>
              </a:tabLst>
            </a:pPr>
            <a:endParaRPr sz="1600" dirty="0">
              <a:highlight>
                <a:srgbClr val="FFFF00"/>
              </a:highlight>
              <a:latin typeface="Calibri"/>
              <a:cs typeface="Calibri"/>
            </a:endParaRPr>
          </a:p>
        </p:txBody>
      </p:sp>
      <p:sp>
        <p:nvSpPr>
          <p:cNvPr id="3" name="object 3"/>
          <p:cNvSpPr txBox="1">
            <a:spLocks noGrp="1"/>
          </p:cNvSpPr>
          <p:nvPr>
            <p:ph type="title"/>
          </p:nvPr>
        </p:nvSpPr>
        <p:spPr>
          <a:xfrm>
            <a:off x="996067" y="148197"/>
            <a:ext cx="9971266" cy="1199687"/>
          </a:xfrm>
          <a:prstGeom prst="rect">
            <a:avLst/>
          </a:prstGeom>
          <a:solidFill>
            <a:srgbClr val="DBDBDB"/>
          </a:solidFill>
          <a:ln w="76200">
            <a:solidFill>
              <a:srgbClr val="000000"/>
            </a:solidFill>
          </a:ln>
        </p:spPr>
        <p:txBody>
          <a:bodyPr vert="horz" wrap="square" lIns="0" tIns="19685" rIns="0" bIns="0" rtlCol="0">
            <a:spAutoFit/>
          </a:bodyPr>
          <a:lstStyle/>
          <a:p>
            <a:pPr marL="1585595" marR="661670" indent="-916305" algn="ctr">
              <a:lnSpc>
                <a:spcPts val="4640"/>
              </a:lnSpc>
              <a:spcBef>
                <a:spcPts val="155"/>
              </a:spcBef>
            </a:pPr>
            <a:r>
              <a:rPr sz="4300" dirty="0">
                <a:latin typeface="Sassoon Infant Std" panose="020B0503020103030203" pitchFamily="34" charset="0"/>
              </a:rPr>
              <a:t>How</a:t>
            </a:r>
            <a:r>
              <a:rPr sz="4300" spc="-60" dirty="0">
                <a:latin typeface="Sassoon Infant Std" panose="020B0503020103030203" pitchFamily="34" charset="0"/>
              </a:rPr>
              <a:t> </a:t>
            </a:r>
            <a:r>
              <a:rPr sz="4300" dirty="0">
                <a:latin typeface="Sassoon Infant Std" panose="020B0503020103030203" pitchFamily="34" charset="0"/>
              </a:rPr>
              <a:t>will</a:t>
            </a:r>
            <a:r>
              <a:rPr sz="4300" spc="-60" dirty="0">
                <a:latin typeface="Sassoon Infant Std" panose="020B0503020103030203" pitchFamily="34" charset="0"/>
              </a:rPr>
              <a:t> </a:t>
            </a:r>
            <a:r>
              <a:rPr sz="4300" dirty="0">
                <a:latin typeface="Sassoon Infant Std" panose="020B0503020103030203" pitchFamily="34" charset="0"/>
              </a:rPr>
              <a:t>the</a:t>
            </a:r>
            <a:r>
              <a:rPr sz="4300" spc="-60" dirty="0">
                <a:latin typeface="Sassoon Infant Std" panose="020B0503020103030203" pitchFamily="34" charset="0"/>
              </a:rPr>
              <a:t> </a:t>
            </a:r>
            <a:r>
              <a:rPr sz="4300" dirty="0">
                <a:latin typeface="Sassoon Infant Std" panose="020B0503020103030203" pitchFamily="34" charset="0"/>
              </a:rPr>
              <a:t>school</a:t>
            </a:r>
            <a:r>
              <a:rPr sz="4300" spc="-60" dirty="0">
                <a:latin typeface="Sassoon Infant Std" panose="020B0503020103030203" pitchFamily="34" charset="0"/>
              </a:rPr>
              <a:t> </a:t>
            </a:r>
            <a:r>
              <a:rPr sz="4300" dirty="0">
                <a:latin typeface="Sassoon Infant Std" panose="020B0503020103030203" pitchFamily="34" charset="0"/>
              </a:rPr>
              <a:t>support</a:t>
            </a:r>
            <a:r>
              <a:rPr sz="4300" spc="-45" dirty="0">
                <a:latin typeface="Sassoon Infant Std" panose="020B0503020103030203" pitchFamily="34" charset="0"/>
              </a:rPr>
              <a:t> </a:t>
            </a:r>
            <a:r>
              <a:rPr sz="4300" spc="-25" dirty="0">
                <a:latin typeface="Sassoon Infant Std" panose="020B0503020103030203" pitchFamily="34" charset="0"/>
              </a:rPr>
              <a:t>my</a:t>
            </a:r>
            <a:r>
              <a:rPr lang="en-GB" sz="4300" spc="-25" dirty="0">
                <a:latin typeface="Sassoon Infant Std" panose="020B0503020103030203" pitchFamily="34" charset="0"/>
              </a:rPr>
              <a:t> </a:t>
            </a:r>
            <a:r>
              <a:rPr sz="4300" dirty="0">
                <a:latin typeface="Sassoon Infant Std" panose="020B0503020103030203" pitchFamily="34" charset="0"/>
              </a:rPr>
              <a:t>child</a:t>
            </a:r>
            <a:r>
              <a:rPr lang="en-GB" sz="4300" spc="-100" dirty="0">
                <a:latin typeface="Sassoon Infant Std" panose="020B0503020103030203" pitchFamily="34" charset="0"/>
              </a:rPr>
              <a:t>’s </a:t>
            </a:r>
            <a:r>
              <a:rPr sz="4300" spc="-10" dirty="0">
                <a:latin typeface="Sassoon Infant Std" panose="020B0503020103030203" pitchFamily="34" charset="0"/>
              </a:rPr>
              <a:t>transition</a:t>
            </a:r>
            <a:r>
              <a:rPr lang="en-GB" sz="4300" spc="-10" dirty="0">
                <a:latin typeface="Sassoon Infant Std" panose="020B0503020103030203" pitchFamily="34" charset="0"/>
              </a:rPr>
              <a:t> to a new setting</a:t>
            </a:r>
            <a:r>
              <a:rPr sz="4300" spc="-10" dirty="0">
                <a:latin typeface="Sassoon Infant Std" panose="020B0503020103030203" pitchFamily="34" charset="0"/>
              </a:rPr>
              <a:t>?</a:t>
            </a:r>
            <a:endParaRPr sz="4300" dirty="0">
              <a:latin typeface="Sassoon Infant Std" panose="020B0503020103030203" pitchFamily="34" charset="0"/>
            </a:endParaRPr>
          </a:p>
        </p:txBody>
      </p:sp>
      <p:pic>
        <p:nvPicPr>
          <p:cNvPr id="10" name="Picture 9">
            <a:extLst>
              <a:ext uri="{FF2B5EF4-FFF2-40B4-BE49-F238E27FC236}">
                <a16:creationId xmlns:a16="http://schemas.microsoft.com/office/drawing/2014/main" id="{6931069B-58D9-918B-5C2C-0C85A9C11B98}"/>
              </a:ext>
            </a:extLst>
          </p:cNvPr>
          <p:cNvPicPr>
            <a:picLocks noChangeAspect="1"/>
          </p:cNvPicPr>
          <p:nvPr/>
        </p:nvPicPr>
        <p:blipFill>
          <a:blip r:embed="rId2"/>
          <a:stretch>
            <a:fillRect/>
          </a:stretch>
        </p:blipFill>
        <p:spPr>
          <a:xfrm>
            <a:off x="11079061" y="157432"/>
            <a:ext cx="888643" cy="604568"/>
          </a:xfrm>
          <a:prstGeom prst="rect">
            <a:avLst/>
          </a:prstGeom>
        </p:spPr>
      </p:pic>
      <p:pic>
        <p:nvPicPr>
          <p:cNvPr id="5" name="Picture 4" descr="North Town Primary School">
            <a:extLst>
              <a:ext uri="{FF2B5EF4-FFF2-40B4-BE49-F238E27FC236}">
                <a16:creationId xmlns:a16="http://schemas.microsoft.com/office/drawing/2014/main" id="{611879B2-527C-5B8C-2C32-12E2BC3561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092"/>
          <a:stretch/>
        </p:blipFill>
        <p:spPr bwMode="auto">
          <a:xfrm>
            <a:off x="152400" y="164342"/>
            <a:ext cx="650680" cy="619049"/>
          </a:xfrm>
          <a:prstGeom prst="rect">
            <a:avLst/>
          </a:prstGeom>
          <a:noFill/>
          <a:ln>
            <a:noFill/>
          </a:ln>
        </p:spPr>
      </p:pic>
      <p:pic>
        <p:nvPicPr>
          <p:cNvPr id="7" name="Picture 6">
            <a:extLst>
              <a:ext uri="{FF2B5EF4-FFF2-40B4-BE49-F238E27FC236}">
                <a16:creationId xmlns:a16="http://schemas.microsoft.com/office/drawing/2014/main" id="{6A68093A-D0EF-DEE7-527E-EF178F85CEF7}"/>
              </a:ext>
            </a:extLst>
          </p:cNvPr>
          <p:cNvPicPr>
            <a:picLocks noChangeAspect="1"/>
          </p:cNvPicPr>
          <p:nvPr/>
        </p:nvPicPr>
        <p:blipFill>
          <a:blip r:embed="rId4"/>
          <a:stretch>
            <a:fillRect/>
          </a:stretch>
        </p:blipFill>
        <p:spPr>
          <a:xfrm>
            <a:off x="9341865" y="3733800"/>
            <a:ext cx="2434963" cy="1323975"/>
          </a:xfrm>
          <a:prstGeom prst="rect">
            <a:avLst/>
          </a:prstGeom>
        </p:spPr>
      </p:pic>
      <p:sp>
        <p:nvSpPr>
          <p:cNvPr id="9" name="TextBox 8">
            <a:extLst>
              <a:ext uri="{FF2B5EF4-FFF2-40B4-BE49-F238E27FC236}">
                <a16:creationId xmlns:a16="http://schemas.microsoft.com/office/drawing/2014/main" id="{2467763A-01AE-F517-0A1D-C8E6569A90B1}"/>
              </a:ext>
            </a:extLst>
          </p:cNvPr>
          <p:cNvSpPr txBox="1"/>
          <p:nvPr/>
        </p:nvSpPr>
        <p:spPr>
          <a:xfrm>
            <a:off x="212605" y="4311578"/>
            <a:ext cx="9227941" cy="2862322"/>
          </a:xfrm>
          <a:prstGeom prst="rect">
            <a:avLst/>
          </a:prstGeom>
          <a:noFill/>
        </p:spPr>
        <p:txBody>
          <a:bodyPr wrap="square" rtlCol="0">
            <a:spAutoFit/>
          </a:bodyPr>
          <a:lstStyle/>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When moving to Secondary School, children with additional needs are discussed with the SENDCo at the secondary School once places have been allocated.  Additional visits can be organised by the secondary school.  If your child has complex needs and has an Education Health Care Plan, an Annual Review meeting will take place in the Summer term of Year 5 or the Autumn term of Year 6 to ensure the Local Authority has the information needed to update the child’s Education Health Care Plan and consult with possible secondary schools.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5800" y="1844113"/>
            <a:ext cx="9130030" cy="2548133"/>
          </a:xfrm>
          <a:prstGeom prst="rect">
            <a:avLst/>
          </a:prstGeom>
        </p:spPr>
        <p:txBody>
          <a:bodyPr vert="horz" wrap="square" lIns="0" tIns="97155" rIns="0" bIns="0" rtlCol="0">
            <a:spAutoFit/>
          </a:bodyPr>
          <a:lstStyle/>
          <a:p>
            <a:pPr marL="342900" lvl="0" indent="-342900">
              <a:lnSpc>
                <a:spcPct val="150000"/>
              </a:lnSpc>
              <a:buFont typeface="Symbol" panose="05050102010706020507" pitchFamily="18" charset="2"/>
              <a:buChar char=""/>
            </a:pPr>
            <a:r>
              <a:rPr lang="en-AU" sz="1800" dirty="0">
                <a:effectLst/>
                <a:latin typeface="Sassoon Infant Std" panose="020B0503020103030203" pitchFamily="34" charset="0"/>
                <a:ea typeface="Calibri" panose="020F0502020204030204" pitchFamily="34" charset="0"/>
                <a:cs typeface="Calibri" panose="020F0502020204030204" pitchFamily="34" charset="0"/>
              </a:rPr>
              <a:t>Speak to your child’s teacher in the first instance.</a:t>
            </a:r>
            <a:endParaRPr lang="en-GB" sz="1800" dirty="0">
              <a:effectLst/>
              <a:latin typeface="Sassoon Infant Std" panose="020B0503020103030203" pitchFamily="34" charset="0"/>
              <a:ea typeface="Calibri" panose="020F0502020204030204" pitchFamily="34" charset="0"/>
              <a:cs typeface="Calibri" panose="020F0502020204030204" pitchFamily="34" charset="0"/>
            </a:endParaRPr>
          </a:p>
          <a:p>
            <a:pPr marL="342900" lvl="0" indent="-342900">
              <a:lnSpc>
                <a:spcPct val="150000"/>
              </a:lnSpc>
              <a:buFont typeface="Symbol" panose="05050102010706020507" pitchFamily="18" charset="2"/>
              <a:buChar char=""/>
            </a:pPr>
            <a:r>
              <a:rPr lang="en-AU" sz="1800" dirty="0">
                <a:effectLst/>
                <a:latin typeface="Sassoon Infant Std" panose="020B0503020103030203" pitchFamily="34" charset="0"/>
                <a:ea typeface="Calibri" panose="020F0502020204030204" pitchFamily="34" charset="0"/>
                <a:cs typeface="Calibri" panose="020F0502020204030204" pitchFamily="34" charset="0"/>
              </a:rPr>
              <a:t>If you are still concerned, you can make an appointment to meet one of the SENDCos (Becca Hampshire – Year 2 to 6, Tracey Burke – Year R and 1 and Christine </a:t>
            </a:r>
            <a:r>
              <a:rPr lang="en-AU" sz="1800" dirty="0" err="1">
                <a:effectLst/>
                <a:latin typeface="Sassoon Infant Std" panose="020B0503020103030203" pitchFamily="34" charset="0"/>
                <a:ea typeface="Calibri" panose="020F0502020204030204" pitchFamily="34" charset="0"/>
                <a:cs typeface="Calibri" panose="020F0502020204030204" pitchFamily="34" charset="0"/>
              </a:rPr>
              <a:t>Tohall</a:t>
            </a:r>
            <a:r>
              <a:rPr lang="en-AU" sz="1800" dirty="0">
                <a:effectLst/>
                <a:latin typeface="Sassoon Infant Std" panose="020B0503020103030203" pitchFamily="34" charset="0"/>
                <a:ea typeface="Calibri" panose="020F0502020204030204" pitchFamily="34" charset="0"/>
                <a:cs typeface="Calibri" panose="020F0502020204030204" pitchFamily="34" charset="0"/>
              </a:rPr>
              <a:t> - Nursery).  </a:t>
            </a:r>
            <a:endParaRPr lang="en-GB" sz="1800" dirty="0">
              <a:effectLst/>
              <a:latin typeface="Sassoon Infant Std" panose="020B0503020103030203" pitchFamily="34" charset="0"/>
              <a:ea typeface="Calibri" panose="020F0502020204030204" pitchFamily="34" charset="0"/>
              <a:cs typeface="Calibri" panose="020F0502020204030204" pitchFamily="34" charset="0"/>
            </a:endParaRPr>
          </a:p>
          <a:p>
            <a:pPr marL="342900" lvl="0" indent="-342900">
              <a:lnSpc>
                <a:spcPct val="150000"/>
              </a:lnSpc>
              <a:buFont typeface="Symbol" panose="05050102010706020507" pitchFamily="18" charset="2"/>
              <a:buChar char=""/>
            </a:pPr>
            <a:r>
              <a:rPr lang="en-AU" sz="1800" dirty="0">
                <a:effectLst/>
                <a:latin typeface="Sassoon Infant Std" panose="020B0503020103030203" pitchFamily="34" charset="0"/>
                <a:ea typeface="Calibri" panose="020F0502020204030204" pitchFamily="34" charset="0"/>
                <a:cs typeface="Calibri" panose="020F0502020204030204" pitchFamily="34" charset="0"/>
              </a:rPr>
              <a:t>If you feel you need further support, please make an appointment with the Headteacher to discuss your concerns.</a:t>
            </a:r>
            <a:endParaRPr lang="en-GB" sz="1800" dirty="0">
              <a:effectLst/>
              <a:latin typeface="Sassoon Infant Std" panose="020B0503020103030203" pitchFamily="34" charset="0"/>
              <a:ea typeface="Calibri" panose="020F0502020204030204" pitchFamily="34" charset="0"/>
              <a:cs typeface="Calibri" panose="020F0502020204030204" pitchFamily="34" charset="0"/>
            </a:endParaRPr>
          </a:p>
          <a:p>
            <a:pPr marL="342900" lvl="0" indent="-342900">
              <a:lnSpc>
                <a:spcPct val="150000"/>
              </a:lnSpc>
              <a:buFont typeface="Symbol" panose="05050102010706020507" pitchFamily="18" charset="2"/>
              <a:buChar char=""/>
            </a:pPr>
            <a:r>
              <a:rPr lang="en-AU" sz="1800" dirty="0">
                <a:effectLst/>
                <a:latin typeface="Sassoon Infant Std" panose="020B0503020103030203" pitchFamily="34" charset="0"/>
                <a:ea typeface="Calibri" panose="020F0502020204030204" pitchFamily="34" charset="0"/>
                <a:cs typeface="Calibri" panose="020F0502020204030204" pitchFamily="34" charset="0"/>
              </a:rPr>
              <a:t>If you still have concerns, you may contact our Chair of Governors via the school office. </a:t>
            </a:r>
            <a:endParaRPr lang="en-GB" sz="1800" dirty="0">
              <a:effectLst/>
              <a:latin typeface="Sassoon Infant Std" panose="020B0503020103030203" pitchFamily="34" charset="0"/>
              <a:ea typeface="Calibri" panose="020F0502020204030204" pitchFamily="34" charset="0"/>
              <a:cs typeface="Calibri" panose="020F0502020204030204" pitchFamily="34" charset="0"/>
            </a:endParaRPr>
          </a:p>
        </p:txBody>
      </p:sp>
      <p:sp>
        <p:nvSpPr>
          <p:cNvPr id="7" name="object 7"/>
          <p:cNvSpPr txBox="1">
            <a:spLocks noGrp="1"/>
          </p:cNvSpPr>
          <p:nvPr>
            <p:ph type="title"/>
          </p:nvPr>
        </p:nvSpPr>
        <p:spPr>
          <a:xfrm>
            <a:off x="1368060" y="168654"/>
            <a:ext cx="9172306" cy="1675459"/>
          </a:xfrm>
          <a:prstGeom prst="rect">
            <a:avLst/>
          </a:prstGeom>
          <a:solidFill>
            <a:srgbClr val="DBDBDB"/>
          </a:solidFill>
          <a:ln w="76200">
            <a:solidFill>
              <a:srgbClr val="000000"/>
            </a:solidFill>
          </a:ln>
        </p:spPr>
        <p:txBody>
          <a:bodyPr vert="horz" wrap="square" lIns="0" tIns="20955" rIns="0" bIns="0" rtlCol="0">
            <a:spAutoFit/>
          </a:bodyPr>
          <a:lstStyle/>
          <a:p>
            <a:pPr marL="822325" marR="173355" indent="-641985">
              <a:lnSpc>
                <a:spcPts val="4320"/>
              </a:lnSpc>
              <a:spcBef>
                <a:spcPts val="165"/>
              </a:spcBef>
            </a:pPr>
            <a:r>
              <a:rPr sz="4000" dirty="0">
                <a:latin typeface="Sassoon Infant Std" panose="020B0503020103030203" pitchFamily="34" charset="0"/>
              </a:rPr>
              <a:t>Who</a:t>
            </a:r>
            <a:r>
              <a:rPr sz="4000" spc="-120" dirty="0">
                <a:latin typeface="Sassoon Infant Std" panose="020B0503020103030203" pitchFamily="34" charset="0"/>
              </a:rPr>
              <a:t> </a:t>
            </a:r>
            <a:r>
              <a:rPr sz="4000" dirty="0">
                <a:latin typeface="Sassoon Infant Std" panose="020B0503020103030203" pitchFamily="34" charset="0"/>
              </a:rPr>
              <a:t>should</a:t>
            </a:r>
            <a:r>
              <a:rPr sz="4000" spc="-130" dirty="0">
                <a:latin typeface="Sassoon Infant Std" panose="020B0503020103030203" pitchFamily="34" charset="0"/>
              </a:rPr>
              <a:t> </a:t>
            </a:r>
            <a:r>
              <a:rPr sz="4000" dirty="0">
                <a:latin typeface="Sassoon Infant Std" panose="020B0503020103030203" pitchFamily="34" charset="0"/>
              </a:rPr>
              <a:t>I</a:t>
            </a:r>
            <a:r>
              <a:rPr sz="4000" spc="-114" dirty="0">
                <a:latin typeface="Sassoon Infant Std" panose="020B0503020103030203" pitchFamily="34" charset="0"/>
              </a:rPr>
              <a:t> </a:t>
            </a:r>
            <a:r>
              <a:rPr sz="4000" spc="-10" dirty="0">
                <a:latin typeface="Sassoon Infant Std" panose="020B0503020103030203" pitchFamily="34" charset="0"/>
              </a:rPr>
              <a:t>contact</a:t>
            </a:r>
            <a:r>
              <a:rPr sz="4000" spc="-110" dirty="0">
                <a:latin typeface="Sassoon Infant Std" panose="020B0503020103030203" pitchFamily="34" charset="0"/>
              </a:rPr>
              <a:t> </a:t>
            </a:r>
            <a:r>
              <a:rPr sz="4000" dirty="0">
                <a:latin typeface="Sassoon Infant Std" panose="020B0503020103030203" pitchFamily="34" charset="0"/>
              </a:rPr>
              <a:t>for</a:t>
            </a:r>
            <a:r>
              <a:rPr sz="4000" spc="-114" dirty="0">
                <a:latin typeface="Sassoon Infant Std" panose="020B0503020103030203" pitchFamily="34" charset="0"/>
              </a:rPr>
              <a:t> </a:t>
            </a:r>
            <a:r>
              <a:rPr sz="4000" dirty="0">
                <a:latin typeface="Sassoon Infant Std" panose="020B0503020103030203" pitchFamily="34" charset="0"/>
              </a:rPr>
              <a:t>more</a:t>
            </a:r>
            <a:br>
              <a:rPr lang="en-GB" sz="4000" spc="-114" dirty="0">
                <a:latin typeface="Sassoon Infant Std" panose="020B0503020103030203" pitchFamily="34" charset="0"/>
              </a:rPr>
            </a:br>
            <a:r>
              <a:rPr sz="4000" spc="-10" dirty="0">
                <a:latin typeface="Sassoon Infant Std" panose="020B0503020103030203" pitchFamily="34" charset="0"/>
              </a:rPr>
              <a:t>information </a:t>
            </a:r>
            <a:r>
              <a:rPr sz="4000" dirty="0">
                <a:latin typeface="Sassoon Infant Std" panose="020B0503020103030203" pitchFamily="34" charset="0"/>
              </a:rPr>
              <a:t>or</a:t>
            </a:r>
            <a:r>
              <a:rPr sz="4000" spc="-45" dirty="0">
                <a:latin typeface="Sassoon Infant Std" panose="020B0503020103030203" pitchFamily="34" charset="0"/>
              </a:rPr>
              <a:t> </a:t>
            </a:r>
            <a:r>
              <a:rPr sz="4000" dirty="0">
                <a:latin typeface="Sassoon Infant Std" panose="020B0503020103030203" pitchFamily="34" charset="0"/>
              </a:rPr>
              <a:t>if</a:t>
            </a:r>
            <a:r>
              <a:rPr sz="4000" spc="-45" dirty="0">
                <a:latin typeface="Sassoon Infant Std" panose="020B0503020103030203" pitchFamily="34" charset="0"/>
              </a:rPr>
              <a:t> </a:t>
            </a:r>
            <a:r>
              <a:rPr sz="4000" dirty="0">
                <a:latin typeface="Sassoon Infant Std" panose="020B0503020103030203" pitchFamily="34" charset="0"/>
              </a:rPr>
              <a:t>I</a:t>
            </a:r>
            <a:r>
              <a:rPr sz="4000" spc="-50" dirty="0">
                <a:latin typeface="Sassoon Infant Std" panose="020B0503020103030203" pitchFamily="34" charset="0"/>
              </a:rPr>
              <a:t> </a:t>
            </a:r>
            <a:r>
              <a:rPr sz="4000" dirty="0">
                <a:latin typeface="Sassoon Infant Std" panose="020B0503020103030203" pitchFamily="34" charset="0"/>
              </a:rPr>
              <a:t>am</a:t>
            </a:r>
            <a:r>
              <a:rPr sz="4000" spc="-50" dirty="0">
                <a:latin typeface="Sassoon Infant Std" panose="020B0503020103030203" pitchFamily="34" charset="0"/>
              </a:rPr>
              <a:t> </a:t>
            </a:r>
            <a:r>
              <a:rPr sz="4000" dirty="0">
                <a:latin typeface="Sassoon Infant Std" panose="020B0503020103030203" pitchFamily="34" charset="0"/>
              </a:rPr>
              <a:t>concerned</a:t>
            </a:r>
            <a:r>
              <a:rPr sz="4000" spc="-85" dirty="0">
                <a:latin typeface="Sassoon Infant Std" panose="020B0503020103030203" pitchFamily="34" charset="0"/>
              </a:rPr>
              <a:t> </a:t>
            </a:r>
            <a:r>
              <a:rPr sz="4000" dirty="0">
                <a:latin typeface="Sassoon Infant Std" panose="020B0503020103030203" pitchFamily="34" charset="0"/>
              </a:rPr>
              <a:t>about</a:t>
            </a:r>
            <a:r>
              <a:rPr sz="4000" spc="-45" dirty="0">
                <a:latin typeface="Sassoon Infant Std" panose="020B0503020103030203" pitchFamily="34" charset="0"/>
              </a:rPr>
              <a:t> </a:t>
            </a:r>
            <a:r>
              <a:rPr sz="4000" dirty="0">
                <a:latin typeface="Sassoon Infant Std" panose="020B0503020103030203" pitchFamily="34" charset="0"/>
              </a:rPr>
              <a:t>my</a:t>
            </a:r>
            <a:r>
              <a:rPr sz="4000" spc="-50" dirty="0">
                <a:latin typeface="Sassoon Infant Std" panose="020B0503020103030203" pitchFamily="34" charset="0"/>
              </a:rPr>
              <a:t> </a:t>
            </a:r>
            <a:r>
              <a:rPr sz="4000" spc="-10" dirty="0">
                <a:latin typeface="Sassoon Infant Std" panose="020B0503020103030203" pitchFamily="34" charset="0"/>
              </a:rPr>
              <a:t>child?</a:t>
            </a:r>
            <a:endParaRPr sz="4000" dirty="0">
              <a:latin typeface="Sassoon Infant Std" panose="020B0503020103030203" pitchFamily="34" charset="0"/>
            </a:endParaRPr>
          </a:p>
        </p:txBody>
      </p:sp>
      <p:pic>
        <p:nvPicPr>
          <p:cNvPr id="13" name="Picture 12">
            <a:extLst>
              <a:ext uri="{FF2B5EF4-FFF2-40B4-BE49-F238E27FC236}">
                <a16:creationId xmlns:a16="http://schemas.microsoft.com/office/drawing/2014/main" id="{8FBB0286-691D-883B-EF64-594631EBADB2}"/>
              </a:ext>
            </a:extLst>
          </p:cNvPr>
          <p:cNvPicPr>
            <a:picLocks noChangeAspect="1"/>
          </p:cNvPicPr>
          <p:nvPr/>
        </p:nvPicPr>
        <p:blipFill>
          <a:blip r:embed="rId2"/>
          <a:stretch>
            <a:fillRect/>
          </a:stretch>
        </p:blipFill>
        <p:spPr>
          <a:xfrm>
            <a:off x="10699847" y="76200"/>
            <a:ext cx="1344058" cy="914400"/>
          </a:xfrm>
          <a:prstGeom prst="rect">
            <a:avLst/>
          </a:prstGeom>
        </p:spPr>
      </p:pic>
      <p:pic>
        <p:nvPicPr>
          <p:cNvPr id="8" name="Picture 7" descr="North Town Primary School">
            <a:extLst>
              <a:ext uri="{FF2B5EF4-FFF2-40B4-BE49-F238E27FC236}">
                <a16:creationId xmlns:a16="http://schemas.microsoft.com/office/drawing/2014/main" id="{FC221ACF-FBBA-FAB8-CEFF-5E66680BE2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092"/>
          <a:stretch/>
        </p:blipFill>
        <p:spPr bwMode="auto">
          <a:xfrm>
            <a:off x="166205" y="168654"/>
            <a:ext cx="1201854" cy="1143430"/>
          </a:xfrm>
          <a:prstGeom prst="rect">
            <a:avLst/>
          </a:prstGeom>
          <a:noFill/>
          <a:ln>
            <a:noFill/>
          </a:ln>
        </p:spPr>
      </p:pic>
      <p:pic>
        <p:nvPicPr>
          <p:cNvPr id="14" name="Picture 13">
            <a:extLst>
              <a:ext uri="{FF2B5EF4-FFF2-40B4-BE49-F238E27FC236}">
                <a16:creationId xmlns:a16="http://schemas.microsoft.com/office/drawing/2014/main" id="{1F5A3D16-3196-FDC8-6C8A-B401A8C10DE0}"/>
              </a:ext>
            </a:extLst>
          </p:cNvPr>
          <p:cNvPicPr>
            <a:picLocks noChangeAspect="1"/>
          </p:cNvPicPr>
          <p:nvPr/>
        </p:nvPicPr>
        <p:blipFill rotWithShape="1">
          <a:blip r:embed="rId4"/>
          <a:srcRect r="5847"/>
          <a:stretch/>
        </p:blipFill>
        <p:spPr>
          <a:xfrm>
            <a:off x="8077200" y="4464946"/>
            <a:ext cx="3156772" cy="2168387"/>
          </a:xfrm>
          <a:prstGeom prst="rect">
            <a:avLst/>
          </a:prstGeom>
        </p:spPr>
      </p:pic>
      <p:sp>
        <p:nvSpPr>
          <p:cNvPr id="15" name="Rectangle 14">
            <a:extLst>
              <a:ext uri="{FF2B5EF4-FFF2-40B4-BE49-F238E27FC236}">
                <a16:creationId xmlns:a16="http://schemas.microsoft.com/office/drawing/2014/main" id="{E1E64F00-0959-8885-E2FE-4EDB3ED6CB10}"/>
              </a:ext>
            </a:extLst>
          </p:cNvPr>
          <p:cNvSpPr/>
          <p:nvPr/>
        </p:nvSpPr>
        <p:spPr>
          <a:xfrm>
            <a:off x="8077200" y="4464946"/>
            <a:ext cx="3156772" cy="21683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8165" y="2667000"/>
            <a:ext cx="2377440" cy="2130531"/>
          </a:xfrm>
          <a:prstGeom prst="rect">
            <a:avLst/>
          </a:prstGeom>
        </p:spPr>
      </p:pic>
      <p:sp>
        <p:nvSpPr>
          <p:cNvPr id="4" name="object 4"/>
          <p:cNvSpPr txBox="1"/>
          <p:nvPr/>
        </p:nvSpPr>
        <p:spPr>
          <a:xfrm>
            <a:off x="3352800" y="1828800"/>
            <a:ext cx="8092567" cy="4202432"/>
          </a:xfrm>
          <a:prstGeom prst="rect">
            <a:avLst/>
          </a:prstGeom>
        </p:spPr>
        <p:txBody>
          <a:bodyPr vert="horz" wrap="square" lIns="0" tIns="89535" rIns="0" bIns="0" rtlCol="0">
            <a:spAutoFit/>
          </a:bodyPr>
          <a:lstStyle/>
          <a:p>
            <a:pPr marL="12700" marR="6350" algn="just">
              <a:lnSpc>
                <a:spcPct val="150000"/>
              </a:lnSpc>
              <a:tabLst>
                <a:tab pos="241300" algn="l"/>
              </a:tabLst>
            </a:pPr>
            <a:r>
              <a:rPr dirty="0">
                <a:latin typeface="Sassoon Infant Std" panose="020B0503020103030203" pitchFamily="34" charset="0"/>
                <a:cs typeface="Calibri"/>
              </a:rPr>
              <a:t>If</a:t>
            </a:r>
            <a:r>
              <a:rPr spc="-30" dirty="0">
                <a:latin typeface="Sassoon Infant Std" panose="020B0503020103030203" pitchFamily="34" charset="0"/>
                <a:cs typeface="Calibri"/>
              </a:rPr>
              <a:t> </a:t>
            </a:r>
            <a:r>
              <a:rPr dirty="0">
                <a:latin typeface="Sassoon Infant Std" panose="020B0503020103030203" pitchFamily="34" charset="0"/>
                <a:cs typeface="Calibri"/>
              </a:rPr>
              <a:t>we</a:t>
            </a:r>
            <a:r>
              <a:rPr spc="-20" dirty="0">
                <a:latin typeface="Sassoon Infant Std" panose="020B0503020103030203" pitchFamily="34" charset="0"/>
                <a:cs typeface="Calibri"/>
              </a:rPr>
              <a:t> </a:t>
            </a:r>
            <a:r>
              <a:rPr dirty="0">
                <a:latin typeface="Sassoon Infant Std" panose="020B0503020103030203" pitchFamily="34" charset="0"/>
                <a:cs typeface="Calibri"/>
              </a:rPr>
              <a:t>have</a:t>
            </a:r>
            <a:r>
              <a:rPr spc="-30" dirty="0">
                <a:latin typeface="Sassoon Infant Std" panose="020B0503020103030203" pitchFamily="34" charset="0"/>
                <a:cs typeface="Calibri"/>
              </a:rPr>
              <a:t> </a:t>
            </a:r>
            <a:r>
              <a:rPr dirty="0">
                <a:latin typeface="Sassoon Infant Std" panose="020B0503020103030203" pitchFamily="34" charset="0"/>
                <a:cs typeface="Calibri"/>
              </a:rPr>
              <a:t>concerns</a:t>
            </a:r>
            <a:r>
              <a:rPr spc="-20" dirty="0">
                <a:latin typeface="Sassoon Infant Std" panose="020B0503020103030203" pitchFamily="34" charset="0"/>
                <a:cs typeface="Calibri"/>
              </a:rPr>
              <a:t> </a:t>
            </a:r>
            <a:r>
              <a:rPr dirty="0">
                <a:latin typeface="Sassoon Infant Std" panose="020B0503020103030203" pitchFamily="34" charset="0"/>
                <a:cs typeface="Calibri"/>
              </a:rPr>
              <a:t>about</a:t>
            </a:r>
            <a:r>
              <a:rPr spc="-10" dirty="0">
                <a:latin typeface="Sassoon Infant Std" panose="020B0503020103030203" pitchFamily="34" charset="0"/>
                <a:cs typeface="Calibri"/>
              </a:rPr>
              <a:t> </a:t>
            </a:r>
            <a:r>
              <a:rPr dirty="0">
                <a:latin typeface="Sassoon Infant Std" panose="020B0503020103030203" pitchFamily="34" charset="0"/>
                <a:cs typeface="Calibri"/>
              </a:rPr>
              <a:t>any</a:t>
            </a:r>
            <a:r>
              <a:rPr spc="-20" dirty="0">
                <a:latin typeface="Sassoon Infant Std" panose="020B0503020103030203" pitchFamily="34" charset="0"/>
                <a:cs typeface="Calibri"/>
              </a:rPr>
              <a:t> </a:t>
            </a:r>
            <a:r>
              <a:rPr dirty="0">
                <a:latin typeface="Sassoon Infant Std" panose="020B0503020103030203" pitchFamily="34" charset="0"/>
                <a:cs typeface="Calibri"/>
              </a:rPr>
              <a:t>aspect</a:t>
            </a:r>
            <a:r>
              <a:rPr spc="-10" dirty="0">
                <a:latin typeface="Sassoon Infant Std" panose="020B0503020103030203" pitchFamily="34" charset="0"/>
                <a:cs typeface="Calibri"/>
              </a:rPr>
              <a:t> </a:t>
            </a:r>
            <a:r>
              <a:rPr dirty="0">
                <a:latin typeface="Sassoon Infant Std" panose="020B0503020103030203" pitchFamily="34" charset="0"/>
                <a:cs typeface="Calibri"/>
              </a:rPr>
              <a:t>of</a:t>
            </a:r>
            <a:r>
              <a:rPr spc="-15" dirty="0">
                <a:latin typeface="Sassoon Infant Std" panose="020B0503020103030203" pitchFamily="34" charset="0"/>
                <a:cs typeface="Calibri"/>
              </a:rPr>
              <a:t> </a:t>
            </a:r>
            <a:r>
              <a:rPr dirty="0">
                <a:latin typeface="Sassoon Infant Std" panose="020B0503020103030203" pitchFamily="34" charset="0"/>
                <a:cs typeface="Calibri"/>
              </a:rPr>
              <a:t>your</a:t>
            </a:r>
            <a:r>
              <a:rPr spc="-10" dirty="0">
                <a:latin typeface="Sassoon Infant Std" panose="020B0503020103030203" pitchFamily="34" charset="0"/>
                <a:cs typeface="Calibri"/>
              </a:rPr>
              <a:t> </a:t>
            </a:r>
            <a:r>
              <a:rPr dirty="0">
                <a:latin typeface="Sassoon Infant Std" panose="020B0503020103030203" pitchFamily="34" charset="0"/>
                <a:cs typeface="Calibri"/>
              </a:rPr>
              <a:t>child’s</a:t>
            </a:r>
            <a:r>
              <a:rPr spc="-25" dirty="0">
                <a:latin typeface="Sassoon Infant Std" panose="020B0503020103030203" pitchFamily="34" charset="0"/>
                <a:cs typeface="Calibri"/>
              </a:rPr>
              <a:t> </a:t>
            </a:r>
            <a:r>
              <a:rPr dirty="0">
                <a:latin typeface="Sassoon Infant Std" panose="020B0503020103030203" pitchFamily="34" charset="0"/>
                <a:cs typeface="Calibri"/>
              </a:rPr>
              <a:t>school</a:t>
            </a:r>
            <a:r>
              <a:rPr spc="-10" dirty="0">
                <a:latin typeface="Sassoon Infant Std" panose="020B0503020103030203" pitchFamily="34" charset="0"/>
                <a:cs typeface="Calibri"/>
              </a:rPr>
              <a:t> </a:t>
            </a:r>
            <a:r>
              <a:rPr dirty="0">
                <a:latin typeface="Sassoon Infant Std" panose="020B0503020103030203" pitchFamily="34" charset="0"/>
                <a:cs typeface="Calibri"/>
              </a:rPr>
              <a:t>life,</a:t>
            </a:r>
            <a:r>
              <a:rPr spc="-10" dirty="0">
                <a:latin typeface="Sassoon Infant Std" panose="020B0503020103030203" pitchFamily="34" charset="0"/>
                <a:cs typeface="Calibri"/>
              </a:rPr>
              <a:t> </a:t>
            </a:r>
            <a:r>
              <a:rPr spc="-25" dirty="0">
                <a:latin typeface="Sassoon Infant Std" panose="020B0503020103030203" pitchFamily="34" charset="0"/>
                <a:cs typeface="Calibri"/>
              </a:rPr>
              <a:t>the </a:t>
            </a:r>
            <a:r>
              <a:rPr dirty="0">
                <a:latin typeface="Sassoon Infant Std" panose="020B0503020103030203" pitchFamily="34" charset="0"/>
                <a:cs typeface="Calibri"/>
              </a:rPr>
              <a:t>most</a:t>
            </a:r>
            <a:r>
              <a:rPr spc="365" dirty="0">
                <a:latin typeface="Sassoon Infant Std" panose="020B0503020103030203" pitchFamily="34" charset="0"/>
                <a:cs typeface="Calibri"/>
              </a:rPr>
              <a:t> </a:t>
            </a:r>
            <a:r>
              <a:rPr dirty="0">
                <a:latin typeface="Sassoon Infant Std" panose="020B0503020103030203" pitchFamily="34" charset="0"/>
                <a:cs typeface="Calibri"/>
              </a:rPr>
              <a:t>appropriate</a:t>
            </a:r>
            <a:r>
              <a:rPr spc="360" dirty="0">
                <a:latin typeface="Sassoon Infant Std" panose="020B0503020103030203" pitchFamily="34" charset="0"/>
                <a:cs typeface="Calibri"/>
              </a:rPr>
              <a:t> </a:t>
            </a:r>
            <a:r>
              <a:rPr dirty="0">
                <a:latin typeface="Sassoon Infant Std" panose="020B0503020103030203" pitchFamily="34" charset="0"/>
                <a:cs typeface="Calibri"/>
              </a:rPr>
              <a:t>member</a:t>
            </a:r>
            <a:r>
              <a:rPr spc="355" dirty="0">
                <a:latin typeface="Sassoon Infant Std" panose="020B0503020103030203" pitchFamily="34" charset="0"/>
                <a:cs typeface="Calibri"/>
              </a:rPr>
              <a:t> </a:t>
            </a:r>
            <a:r>
              <a:rPr dirty="0">
                <a:latin typeface="Sassoon Infant Std" panose="020B0503020103030203" pitchFamily="34" charset="0"/>
                <a:cs typeface="Calibri"/>
              </a:rPr>
              <a:t>of</a:t>
            </a:r>
            <a:r>
              <a:rPr spc="340" dirty="0">
                <a:latin typeface="Sassoon Infant Std" panose="020B0503020103030203" pitchFamily="34" charset="0"/>
                <a:cs typeface="Calibri"/>
              </a:rPr>
              <a:t> </a:t>
            </a:r>
            <a:r>
              <a:rPr dirty="0">
                <a:latin typeface="Sassoon Infant Std" panose="020B0503020103030203" pitchFamily="34" charset="0"/>
                <a:cs typeface="Calibri"/>
              </a:rPr>
              <a:t>staff</a:t>
            </a:r>
            <a:r>
              <a:rPr spc="360" dirty="0">
                <a:latin typeface="Sassoon Infant Std" panose="020B0503020103030203" pitchFamily="34" charset="0"/>
                <a:cs typeface="Calibri"/>
              </a:rPr>
              <a:t> </a:t>
            </a:r>
            <a:r>
              <a:rPr dirty="0">
                <a:latin typeface="Sassoon Infant Std" panose="020B0503020103030203" pitchFamily="34" charset="0"/>
                <a:cs typeface="Calibri"/>
              </a:rPr>
              <a:t>will</a:t>
            </a:r>
            <a:r>
              <a:rPr spc="360" dirty="0">
                <a:latin typeface="Sassoon Infant Std" panose="020B0503020103030203" pitchFamily="34" charset="0"/>
                <a:cs typeface="Calibri"/>
              </a:rPr>
              <a:t> </a:t>
            </a:r>
            <a:r>
              <a:rPr dirty="0">
                <a:latin typeface="Sassoon Infant Std" panose="020B0503020103030203" pitchFamily="34" charset="0"/>
                <a:cs typeface="Calibri"/>
              </a:rPr>
              <a:t>contact</a:t>
            </a:r>
            <a:r>
              <a:rPr spc="365" dirty="0">
                <a:latin typeface="Sassoon Infant Std" panose="020B0503020103030203" pitchFamily="34" charset="0"/>
                <a:cs typeface="Calibri"/>
              </a:rPr>
              <a:t> </a:t>
            </a:r>
            <a:r>
              <a:rPr dirty="0">
                <a:latin typeface="Sassoon Infant Std" panose="020B0503020103030203" pitchFamily="34" charset="0"/>
                <a:cs typeface="Calibri"/>
              </a:rPr>
              <a:t>you.</a:t>
            </a:r>
            <a:r>
              <a:rPr spc="370" dirty="0">
                <a:latin typeface="Sassoon Infant Std" panose="020B0503020103030203" pitchFamily="34" charset="0"/>
                <a:cs typeface="Calibri"/>
              </a:rPr>
              <a:t> </a:t>
            </a:r>
            <a:r>
              <a:rPr dirty="0">
                <a:latin typeface="Sassoon Infant Std" panose="020B0503020103030203" pitchFamily="34" charset="0"/>
                <a:cs typeface="Calibri"/>
              </a:rPr>
              <a:t>This</a:t>
            </a:r>
            <a:r>
              <a:rPr spc="355" dirty="0">
                <a:latin typeface="Sassoon Infant Std" panose="020B0503020103030203" pitchFamily="34" charset="0"/>
                <a:cs typeface="Calibri"/>
              </a:rPr>
              <a:t> </a:t>
            </a:r>
            <a:r>
              <a:rPr dirty="0">
                <a:latin typeface="Sassoon Infant Std" panose="020B0503020103030203" pitchFamily="34" charset="0"/>
                <a:cs typeface="Calibri"/>
              </a:rPr>
              <a:t>may</a:t>
            </a:r>
            <a:r>
              <a:rPr spc="355" dirty="0">
                <a:latin typeface="Sassoon Infant Std" panose="020B0503020103030203" pitchFamily="34" charset="0"/>
                <a:cs typeface="Calibri"/>
              </a:rPr>
              <a:t> </a:t>
            </a:r>
            <a:r>
              <a:rPr spc="-25" dirty="0">
                <a:latin typeface="Sassoon Infant Std" panose="020B0503020103030203" pitchFamily="34" charset="0"/>
                <a:cs typeface="Calibri"/>
              </a:rPr>
              <a:t>be </a:t>
            </a:r>
            <a:r>
              <a:rPr dirty="0">
                <a:latin typeface="Sassoon Infant Std" panose="020B0503020103030203" pitchFamily="34" charset="0"/>
                <a:cs typeface="Calibri"/>
              </a:rPr>
              <a:t>your</a:t>
            </a:r>
            <a:r>
              <a:rPr spc="50" dirty="0">
                <a:latin typeface="Sassoon Infant Std" panose="020B0503020103030203" pitchFamily="34" charset="0"/>
                <a:cs typeface="Calibri"/>
              </a:rPr>
              <a:t>  </a:t>
            </a:r>
            <a:r>
              <a:rPr dirty="0">
                <a:latin typeface="Sassoon Infant Std" panose="020B0503020103030203" pitchFamily="34" charset="0"/>
                <a:cs typeface="Calibri"/>
              </a:rPr>
              <a:t>child’s</a:t>
            </a:r>
            <a:r>
              <a:rPr spc="55" dirty="0">
                <a:latin typeface="Sassoon Infant Std" panose="020B0503020103030203" pitchFamily="34" charset="0"/>
                <a:cs typeface="Calibri"/>
              </a:rPr>
              <a:t>  </a:t>
            </a:r>
            <a:r>
              <a:rPr dirty="0">
                <a:latin typeface="Sassoon Infant Std" panose="020B0503020103030203" pitchFamily="34" charset="0"/>
                <a:cs typeface="Calibri"/>
              </a:rPr>
              <a:t>class</a:t>
            </a:r>
            <a:r>
              <a:rPr spc="50" dirty="0">
                <a:latin typeface="Sassoon Infant Std" panose="020B0503020103030203" pitchFamily="34" charset="0"/>
                <a:cs typeface="Calibri"/>
              </a:rPr>
              <a:t>  </a:t>
            </a:r>
            <a:r>
              <a:rPr dirty="0">
                <a:latin typeface="Sassoon Infant Std" panose="020B0503020103030203" pitchFamily="34" charset="0"/>
                <a:cs typeface="Calibri"/>
              </a:rPr>
              <a:t>teacher</a:t>
            </a:r>
            <a:r>
              <a:rPr spc="60" dirty="0">
                <a:latin typeface="Sassoon Infant Std" panose="020B0503020103030203" pitchFamily="34" charset="0"/>
                <a:cs typeface="Calibri"/>
              </a:rPr>
              <a:t>  </a:t>
            </a:r>
            <a:r>
              <a:rPr dirty="0">
                <a:latin typeface="Sassoon Infant Std" panose="020B0503020103030203" pitchFamily="34" charset="0"/>
                <a:cs typeface="Calibri"/>
              </a:rPr>
              <a:t>or</a:t>
            </a:r>
            <a:r>
              <a:rPr spc="55" dirty="0">
                <a:latin typeface="Sassoon Infant Std" panose="020B0503020103030203" pitchFamily="34" charset="0"/>
                <a:cs typeface="Calibri"/>
              </a:rPr>
              <a:t>  </a:t>
            </a:r>
            <a:r>
              <a:rPr dirty="0">
                <a:latin typeface="Sassoon Infant Std" panose="020B0503020103030203" pitchFamily="34" charset="0"/>
                <a:cs typeface="Calibri"/>
              </a:rPr>
              <a:t>a</a:t>
            </a:r>
            <a:r>
              <a:rPr spc="55" dirty="0">
                <a:latin typeface="Sassoon Infant Std" panose="020B0503020103030203" pitchFamily="34" charset="0"/>
                <a:cs typeface="Calibri"/>
              </a:rPr>
              <a:t>  </a:t>
            </a:r>
            <a:r>
              <a:rPr dirty="0">
                <a:latin typeface="Sassoon Infant Std" panose="020B0503020103030203" pitchFamily="34" charset="0"/>
                <a:cs typeface="Calibri"/>
              </a:rPr>
              <a:t>member</a:t>
            </a:r>
            <a:r>
              <a:rPr spc="60" dirty="0">
                <a:latin typeface="Sassoon Infant Std" panose="020B0503020103030203" pitchFamily="34" charset="0"/>
                <a:cs typeface="Calibri"/>
              </a:rPr>
              <a:t>  </a:t>
            </a:r>
            <a:r>
              <a:rPr dirty="0">
                <a:latin typeface="Sassoon Infant Std" panose="020B0503020103030203" pitchFamily="34" charset="0"/>
                <a:cs typeface="Calibri"/>
              </a:rPr>
              <a:t>of</a:t>
            </a:r>
            <a:r>
              <a:rPr spc="55" dirty="0">
                <a:latin typeface="Sassoon Infant Std" panose="020B0503020103030203" pitchFamily="34" charset="0"/>
                <a:cs typeface="Calibri"/>
              </a:rPr>
              <a:t>  </a:t>
            </a:r>
            <a:r>
              <a:rPr dirty="0">
                <a:latin typeface="Sassoon Infant Std" panose="020B0503020103030203" pitchFamily="34" charset="0"/>
                <a:cs typeface="Calibri"/>
              </a:rPr>
              <a:t>the</a:t>
            </a:r>
            <a:r>
              <a:rPr spc="45" dirty="0">
                <a:latin typeface="Sassoon Infant Std" panose="020B0503020103030203" pitchFamily="34" charset="0"/>
                <a:cs typeface="Calibri"/>
              </a:rPr>
              <a:t>  </a:t>
            </a:r>
            <a:r>
              <a:rPr dirty="0">
                <a:latin typeface="Sassoon Infant Std" panose="020B0503020103030203" pitchFamily="34" charset="0"/>
                <a:cs typeface="Calibri"/>
              </a:rPr>
              <a:t>school’s</a:t>
            </a:r>
            <a:r>
              <a:rPr spc="55" dirty="0">
                <a:latin typeface="Sassoon Infant Std" panose="020B0503020103030203" pitchFamily="34" charset="0"/>
                <a:cs typeface="Calibri"/>
              </a:rPr>
              <a:t>  </a:t>
            </a:r>
            <a:r>
              <a:rPr spc="-10" dirty="0">
                <a:latin typeface="Sassoon Infant Std" panose="020B0503020103030203" pitchFamily="34" charset="0"/>
                <a:cs typeface="Calibri"/>
              </a:rPr>
              <a:t>Senior </a:t>
            </a:r>
            <a:r>
              <a:rPr dirty="0">
                <a:latin typeface="Sassoon Infant Std" panose="020B0503020103030203" pitchFamily="34" charset="0"/>
                <a:cs typeface="Calibri"/>
              </a:rPr>
              <a:t>Leadership</a:t>
            </a:r>
            <a:r>
              <a:rPr spc="-110" dirty="0">
                <a:latin typeface="Sassoon Infant Std" panose="020B0503020103030203" pitchFamily="34" charset="0"/>
                <a:cs typeface="Calibri"/>
              </a:rPr>
              <a:t> </a:t>
            </a:r>
            <a:r>
              <a:rPr spc="-20" dirty="0">
                <a:latin typeface="Sassoon Infant Std" panose="020B0503020103030203" pitchFamily="34" charset="0"/>
                <a:cs typeface="Calibri"/>
              </a:rPr>
              <a:t>Team.</a:t>
            </a:r>
            <a:endParaRPr lang="en-GB" spc="-20" dirty="0">
              <a:latin typeface="Sassoon Infant Std" panose="020B0503020103030203" pitchFamily="34" charset="0"/>
              <a:cs typeface="Calibri"/>
            </a:endParaRPr>
          </a:p>
          <a:p>
            <a:pPr marL="241300" marR="6350" indent="-228600" algn="just">
              <a:lnSpc>
                <a:spcPct val="150000"/>
              </a:lnSpc>
              <a:buFont typeface="Arial"/>
              <a:buChar char="•"/>
              <a:tabLst>
                <a:tab pos="241300" algn="l"/>
              </a:tabLst>
            </a:pPr>
            <a:endParaRPr dirty="0">
              <a:latin typeface="Sassoon Infant Std" panose="020B0503020103030203" pitchFamily="34" charset="0"/>
              <a:cs typeface="Calibri"/>
            </a:endParaRPr>
          </a:p>
          <a:p>
            <a:pPr marL="12700" marR="6350" algn="just">
              <a:lnSpc>
                <a:spcPct val="150000"/>
              </a:lnSpc>
              <a:tabLst>
                <a:tab pos="241300" algn="l"/>
              </a:tabLst>
            </a:pPr>
            <a:r>
              <a:rPr dirty="0">
                <a:latin typeface="Sassoon Infant Std" panose="020B0503020103030203" pitchFamily="34" charset="0"/>
                <a:cs typeface="Calibri"/>
              </a:rPr>
              <a:t>Staff</a:t>
            </a:r>
            <a:r>
              <a:rPr spc="200" dirty="0">
                <a:latin typeface="Sassoon Infant Std" panose="020B0503020103030203" pitchFamily="34" charset="0"/>
                <a:cs typeface="Calibri"/>
              </a:rPr>
              <a:t> </a:t>
            </a:r>
            <a:r>
              <a:rPr dirty="0">
                <a:latin typeface="Sassoon Infant Std" panose="020B0503020103030203" pitchFamily="34" charset="0"/>
                <a:cs typeface="Calibri"/>
              </a:rPr>
              <a:t>may</a:t>
            </a:r>
            <a:r>
              <a:rPr spc="204" dirty="0">
                <a:latin typeface="Sassoon Infant Std" panose="020B0503020103030203" pitchFamily="34" charset="0"/>
                <a:cs typeface="Calibri"/>
              </a:rPr>
              <a:t> </a:t>
            </a:r>
            <a:r>
              <a:rPr dirty="0">
                <a:latin typeface="Sassoon Infant Std" panose="020B0503020103030203" pitchFamily="34" charset="0"/>
                <a:cs typeface="Calibri"/>
              </a:rPr>
              <a:t>also</a:t>
            </a:r>
            <a:r>
              <a:rPr spc="204" dirty="0">
                <a:latin typeface="Sassoon Infant Std" panose="020B0503020103030203" pitchFamily="34" charset="0"/>
                <a:cs typeface="Calibri"/>
              </a:rPr>
              <a:t> </a:t>
            </a:r>
            <a:r>
              <a:rPr dirty="0">
                <a:latin typeface="Sassoon Infant Std" panose="020B0503020103030203" pitchFamily="34" charset="0"/>
                <a:cs typeface="Calibri"/>
              </a:rPr>
              <a:t>use</a:t>
            </a:r>
            <a:r>
              <a:rPr spc="204" dirty="0">
                <a:latin typeface="Sassoon Infant Std" panose="020B0503020103030203" pitchFamily="34" charset="0"/>
                <a:cs typeface="Calibri"/>
              </a:rPr>
              <a:t> </a:t>
            </a:r>
            <a:r>
              <a:rPr dirty="0">
                <a:latin typeface="Sassoon Infant Std" panose="020B0503020103030203" pitchFamily="34" charset="0"/>
                <a:cs typeface="Calibri"/>
              </a:rPr>
              <a:t>other</a:t>
            </a:r>
            <a:r>
              <a:rPr spc="210" dirty="0">
                <a:latin typeface="Sassoon Infant Std" panose="020B0503020103030203" pitchFamily="34" charset="0"/>
                <a:cs typeface="Calibri"/>
              </a:rPr>
              <a:t> </a:t>
            </a:r>
            <a:r>
              <a:rPr dirty="0">
                <a:latin typeface="Sassoon Infant Std" panose="020B0503020103030203" pitchFamily="34" charset="0"/>
                <a:cs typeface="Calibri"/>
              </a:rPr>
              <a:t>opportunities</a:t>
            </a:r>
            <a:r>
              <a:rPr spc="210" dirty="0">
                <a:latin typeface="Sassoon Infant Std" panose="020B0503020103030203" pitchFamily="34" charset="0"/>
                <a:cs typeface="Calibri"/>
              </a:rPr>
              <a:t> </a:t>
            </a:r>
            <a:r>
              <a:rPr dirty="0">
                <a:latin typeface="Sassoon Infant Std" panose="020B0503020103030203" pitchFamily="34" charset="0"/>
                <a:cs typeface="Calibri"/>
              </a:rPr>
              <a:t>such</a:t>
            </a:r>
            <a:r>
              <a:rPr spc="195" dirty="0">
                <a:latin typeface="Sassoon Infant Std" panose="020B0503020103030203" pitchFamily="34" charset="0"/>
                <a:cs typeface="Calibri"/>
              </a:rPr>
              <a:t> </a:t>
            </a:r>
            <a:r>
              <a:rPr dirty="0">
                <a:latin typeface="Sassoon Infant Std" panose="020B0503020103030203" pitchFamily="34" charset="0"/>
                <a:cs typeface="Calibri"/>
              </a:rPr>
              <a:t>as</a:t>
            </a:r>
            <a:r>
              <a:rPr spc="210" dirty="0">
                <a:latin typeface="Sassoon Infant Std" panose="020B0503020103030203" pitchFamily="34" charset="0"/>
                <a:cs typeface="Calibri"/>
              </a:rPr>
              <a:t> </a:t>
            </a:r>
            <a:r>
              <a:rPr dirty="0">
                <a:latin typeface="Sassoon Infant Std" panose="020B0503020103030203" pitchFamily="34" charset="0"/>
                <a:cs typeface="Calibri"/>
              </a:rPr>
              <a:t>your</a:t>
            </a:r>
            <a:r>
              <a:rPr spc="200" dirty="0">
                <a:latin typeface="Sassoon Infant Std" panose="020B0503020103030203" pitchFamily="34" charset="0"/>
                <a:cs typeface="Calibri"/>
              </a:rPr>
              <a:t> </a:t>
            </a:r>
            <a:r>
              <a:rPr dirty="0">
                <a:latin typeface="Sassoon Infant Std" panose="020B0503020103030203" pitchFamily="34" charset="0"/>
                <a:cs typeface="Calibri"/>
              </a:rPr>
              <a:t>child’s</a:t>
            </a:r>
            <a:r>
              <a:rPr spc="215" dirty="0">
                <a:latin typeface="Sassoon Infant Std" panose="020B0503020103030203" pitchFamily="34" charset="0"/>
                <a:cs typeface="Calibri"/>
              </a:rPr>
              <a:t> </a:t>
            </a:r>
            <a:r>
              <a:rPr spc="-10" dirty="0">
                <a:latin typeface="Sassoon Infant Std" panose="020B0503020103030203" pitchFamily="34" charset="0"/>
                <a:cs typeface="Calibri"/>
              </a:rPr>
              <a:t>school </a:t>
            </a:r>
            <a:r>
              <a:rPr dirty="0">
                <a:latin typeface="Sassoon Infant Std" panose="020B0503020103030203" pitchFamily="34" charset="0"/>
                <a:cs typeface="Calibri"/>
              </a:rPr>
              <a:t>report</a:t>
            </a:r>
            <a:r>
              <a:rPr lang="en-GB" dirty="0">
                <a:latin typeface="Sassoon Infant Std" panose="020B0503020103030203" pitchFamily="34" charset="0"/>
                <a:cs typeface="Calibri"/>
              </a:rPr>
              <a:t>, Individual APDR, Pupil Passport</a:t>
            </a:r>
            <a:r>
              <a:rPr spc="-55" dirty="0">
                <a:latin typeface="Sassoon Infant Std" panose="020B0503020103030203" pitchFamily="34" charset="0"/>
                <a:cs typeface="Calibri"/>
              </a:rPr>
              <a:t> </a:t>
            </a:r>
            <a:r>
              <a:rPr dirty="0">
                <a:latin typeface="Sassoon Infant Std" panose="020B0503020103030203" pitchFamily="34" charset="0"/>
                <a:cs typeface="Calibri"/>
              </a:rPr>
              <a:t>or</a:t>
            </a:r>
            <a:r>
              <a:rPr spc="-35" dirty="0">
                <a:latin typeface="Sassoon Infant Std" panose="020B0503020103030203" pitchFamily="34" charset="0"/>
                <a:cs typeface="Calibri"/>
              </a:rPr>
              <a:t> </a:t>
            </a:r>
            <a:r>
              <a:rPr dirty="0">
                <a:latin typeface="Sassoon Infant Std" panose="020B0503020103030203" pitchFamily="34" charset="0"/>
                <a:cs typeface="Calibri"/>
              </a:rPr>
              <a:t>parents</a:t>
            </a:r>
            <a:r>
              <a:rPr spc="-60" dirty="0">
                <a:latin typeface="Sassoon Infant Std" panose="020B0503020103030203" pitchFamily="34" charset="0"/>
                <a:cs typeface="Calibri"/>
              </a:rPr>
              <a:t> </a:t>
            </a:r>
            <a:r>
              <a:rPr dirty="0">
                <a:latin typeface="Sassoon Infant Std" panose="020B0503020103030203" pitchFamily="34" charset="0"/>
                <a:cs typeface="Calibri"/>
              </a:rPr>
              <a:t>evening</a:t>
            </a:r>
            <a:r>
              <a:rPr spc="-70" dirty="0">
                <a:latin typeface="Sassoon Infant Std" panose="020B0503020103030203" pitchFamily="34" charset="0"/>
                <a:cs typeface="Calibri"/>
              </a:rPr>
              <a:t> </a:t>
            </a:r>
            <a:r>
              <a:rPr dirty="0">
                <a:latin typeface="Sassoon Infant Std" panose="020B0503020103030203" pitchFamily="34" charset="0"/>
                <a:cs typeface="Calibri"/>
              </a:rPr>
              <a:t>to</a:t>
            </a:r>
            <a:r>
              <a:rPr spc="-45" dirty="0">
                <a:latin typeface="Sassoon Infant Std" panose="020B0503020103030203" pitchFamily="34" charset="0"/>
                <a:cs typeface="Calibri"/>
              </a:rPr>
              <a:t> </a:t>
            </a:r>
            <a:r>
              <a:rPr dirty="0">
                <a:latin typeface="Sassoon Infant Std" panose="020B0503020103030203" pitchFamily="34" charset="0"/>
                <a:cs typeface="Calibri"/>
              </a:rPr>
              <a:t>let</a:t>
            </a:r>
            <a:r>
              <a:rPr spc="-55" dirty="0">
                <a:latin typeface="Sassoon Infant Std" panose="020B0503020103030203" pitchFamily="34" charset="0"/>
                <a:cs typeface="Calibri"/>
              </a:rPr>
              <a:t> </a:t>
            </a:r>
            <a:r>
              <a:rPr dirty="0">
                <a:latin typeface="Sassoon Infant Std" panose="020B0503020103030203" pitchFamily="34" charset="0"/>
                <a:cs typeface="Calibri"/>
              </a:rPr>
              <a:t>you</a:t>
            </a:r>
            <a:r>
              <a:rPr spc="-50" dirty="0">
                <a:latin typeface="Sassoon Infant Std" panose="020B0503020103030203" pitchFamily="34" charset="0"/>
                <a:cs typeface="Calibri"/>
              </a:rPr>
              <a:t> </a:t>
            </a:r>
            <a:r>
              <a:rPr dirty="0">
                <a:latin typeface="Sassoon Infant Std" panose="020B0503020103030203" pitchFamily="34" charset="0"/>
                <a:cs typeface="Calibri"/>
              </a:rPr>
              <a:t>know</a:t>
            </a:r>
            <a:r>
              <a:rPr spc="-30" dirty="0">
                <a:latin typeface="Sassoon Infant Std" panose="020B0503020103030203" pitchFamily="34" charset="0"/>
                <a:cs typeface="Calibri"/>
              </a:rPr>
              <a:t> </a:t>
            </a:r>
            <a:r>
              <a:rPr dirty="0">
                <a:latin typeface="Sassoon Infant Std" panose="020B0503020103030203" pitchFamily="34" charset="0"/>
                <a:cs typeface="Calibri"/>
              </a:rPr>
              <a:t>about</a:t>
            </a:r>
            <a:r>
              <a:rPr spc="-55" dirty="0">
                <a:latin typeface="Sassoon Infant Std" panose="020B0503020103030203" pitchFamily="34" charset="0"/>
                <a:cs typeface="Calibri"/>
              </a:rPr>
              <a:t> </a:t>
            </a:r>
            <a:r>
              <a:rPr dirty="0">
                <a:latin typeface="Sassoon Infant Std" panose="020B0503020103030203" pitchFamily="34" charset="0"/>
                <a:cs typeface="Calibri"/>
              </a:rPr>
              <a:t>any</a:t>
            </a:r>
            <a:r>
              <a:rPr spc="-50" dirty="0">
                <a:latin typeface="Sassoon Infant Std" panose="020B0503020103030203" pitchFamily="34" charset="0"/>
                <a:cs typeface="Calibri"/>
              </a:rPr>
              <a:t> </a:t>
            </a:r>
            <a:r>
              <a:rPr spc="-10" dirty="0">
                <a:latin typeface="Sassoon Infant Std" panose="020B0503020103030203" pitchFamily="34" charset="0"/>
                <a:cs typeface="Calibri"/>
              </a:rPr>
              <a:t>concerns.</a:t>
            </a:r>
            <a:endParaRPr lang="en-GB" spc="-10" dirty="0">
              <a:latin typeface="Sassoon Infant Std" panose="020B0503020103030203" pitchFamily="34" charset="0"/>
              <a:cs typeface="Calibri"/>
            </a:endParaRPr>
          </a:p>
          <a:p>
            <a:pPr marL="241300" marR="6350" indent="-228600" algn="just">
              <a:lnSpc>
                <a:spcPct val="150000"/>
              </a:lnSpc>
              <a:buFont typeface="Arial"/>
              <a:buChar char="•"/>
              <a:tabLst>
                <a:tab pos="241300" algn="l"/>
              </a:tabLst>
            </a:pPr>
            <a:endParaRPr dirty="0">
              <a:latin typeface="Sassoon Infant Std" panose="020B0503020103030203" pitchFamily="34" charset="0"/>
              <a:cs typeface="Calibri"/>
            </a:endParaRPr>
          </a:p>
          <a:p>
            <a:pPr marL="12700" marR="5080" algn="just">
              <a:lnSpc>
                <a:spcPct val="150000"/>
              </a:lnSpc>
              <a:tabLst>
                <a:tab pos="241300" algn="l"/>
              </a:tabLst>
            </a:pPr>
            <a:r>
              <a:rPr dirty="0">
                <a:latin typeface="Sassoon Infant Std" panose="020B0503020103030203" pitchFamily="34" charset="0"/>
                <a:cs typeface="Calibri"/>
              </a:rPr>
              <a:t>In</a:t>
            </a:r>
            <a:r>
              <a:rPr spc="615" dirty="0">
                <a:latin typeface="Sassoon Infant Std" panose="020B0503020103030203" pitchFamily="34" charset="0"/>
                <a:cs typeface="Calibri"/>
              </a:rPr>
              <a:t> </a:t>
            </a:r>
            <a:r>
              <a:rPr dirty="0">
                <a:latin typeface="Sassoon Infant Std" panose="020B0503020103030203" pitchFamily="34" charset="0"/>
                <a:cs typeface="Calibri"/>
              </a:rPr>
              <a:t>line</a:t>
            </a:r>
            <a:r>
              <a:rPr spc="630" dirty="0">
                <a:latin typeface="Sassoon Infant Std" panose="020B0503020103030203" pitchFamily="34" charset="0"/>
                <a:cs typeface="Calibri"/>
              </a:rPr>
              <a:t> </a:t>
            </a:r>
            <a:r>
              <a:rPr dirty="0">
                <a:latin typeface="Sassoon Infant Std" panose="020B0503020103030203" pitchFamily="34" charset="0"/>
                <a:cs typeface="Calibri"/>
              </a:rPr>
              <a:t>with</a:t>
            </a:r>
            <a:r>
              <a:rPr spc="630" dirty="0">
                <a:latin typeface="Sassoon Infant Std" panose="020B0503020103030203" pitchFamily="34" charset="0"/>
                <a:cs typeface="Calibri"/>
              </a:rPr>
              <a:t> </a:t>
            </a:r>
            <a:r>
              <a:rPr dirty="0">
                <a:latin typeface="Sassoon Infant Std" panose="020B0503020103030203" pitchFamily="34" charset="0"/>
                <a:cs typeface="Calibri"/>
              </a:rPr>
              <a:t>the</a:t>
            </a:r>
            <a:r>
              <a:rPr spc="630" dirty="0">
                <a:latin typeface="Sassoon Infant Std" panose="020B0503020103030203" pitchFamily="34" charset="0"/>
                <a:cs typeface="Calibri"/>
              </a:rPr>
              <a:t> </a:t>
            </a:r>
            <a:r>
              <a:rPr dirty="0">
                <a:latin typeface="Sassoon Infant Std" panose="020B0503020103030203" pitchFamily="34" charset="0"/>
                <a:cs typeface="Calibri"/>
              </a:rPr>
              <a:t>SEND</a:t>
            </a:r>
            <a:r>
              <a:rPr spc="630" dirty="0">
                <a:latin typeface="Sassoon Infant Std" panose="020B0503020103030203" pitchFamily="34" charset="0"/>
                <a:cs typeface="Calibri"/>
              </a:rPr>
              <a:t> </a:t>
            </a:r>
            <a:r>
              <a:rPr dirty="0">
                <a:latin typeface="Sassoon Infant Std" panose="020B0503020103030203" pitchFamily="34" charset="0"/>
                <a:cs typeface="Calibri"/>
              </a:rPr>
              <a:t>Code</a:t>
            </a:r>
            <a:r>
              <a:rPr spc="625" dirty="0">
                <a:latin typeface="Sassoon Infant Std" panose="020B0503020103030203" pitchFamily="34" charset="0"/>
                <a:cs typeface="Calibri"/>
              </a:rPr>
              <a:t> </a:t>
            </a:r>
            <a:r>
              <a:rPr dirty="0">
                <a:latin typeface="Sassoon Infant Std" panose="020B0503020103030203" pitchFamily="34" charset="0"/>
                <a:cs typeface="Calibri"/>
              </a:rPr>
              <a:t>of</a:t>
            </a:r>
            <a:r>
              <a:rPr spc="610" dirty="0">
                <a:latin typeface="Sassoon Infant Std" panose="020B0503020103030203" pitchFamily="34" charset="0"/>
                <a:cs typeface="Calibri"/>
              </a:rPr>
              <a:t> </a:t>
            </a:r>
            <a:r>
              <a:rPr dirty="0">
                <a:latin typeface="Sassoon Infant Std" panose="020B0503020103030203" pitchFamily="34" charset="0"/>
                <a:cs typeface="Calibri"/>
              </a:rPr>
              <a:t>Practice,</a:t>
            </a:r>
            <a:r>
              <a:rPr spc="610" dirty="0">
                <a:latin typeface="Sassoon Infant Std" panose="020B0503020103030203" pitchFamily="34" charset="0"/>
                <a:cs typeface="Calibri"/>
              </a:rPr>
              <a:t> </a:t>
            </a:r>
            <a:r>
              <a:rPr dirty="0">
                <a:latin typeface="Sassoon Infant Std" panose="020B0503020103030203" pitchFamily="34" charset="0"/>
                <a:cs typeface="Calibri"/>
              </a:rPr>
              <a:t>we</a:t>
            </a:r>
            <a:r>
              <a:rPr spc="625" dirty="0">
                <a:latin typeface="Sassoon Infant Std" panose="020B0503020103030203" pitchFamily="34" charset="0"/>
                <a:cs typeface="Calibri"/>
              </a:rPr>
              <a:t> </a:t>
            </a:r>
            <a:r>
              <a:rPr dirty="0">
                <a:latin typeface="Sassoon Infant Std" panose="020B0503020103030203" pitchFamily="34" charset="0"/>
                <a:cs typeface="Calibri"/>
              </a:rPr>
              <a:t>will</a:t>
            </a:r>
            <a:r>
              <a:rPr spc="625" dirty="0">
                <a:latin typeface="Sassoon Infant Std" panose="020B0503020103030203" pitchFamily="34" charset="0"/>
                <a:cs typeface="Calibri"/>
              </a:rPr>
              <a:t> </a:t>
            </a:r>
            <a:r>
              <a:rPr dirty="0">
                <a:latin typeface="Sassoon Infant Std" panose="020B0503020103030203" pitchFamily="34" charset="0"/>
                <a:cs typeface="Calibri"/>
              </a:rPr>
              <a:t>always</a:t>
            </a:r>
            <a:r>
              <a:rPr spc="630" dirty="0">
                <a:latin typeface="Sassoon Infant Std" panose="020B0503020103030203" pitchFamily="34" charset="0"/>
                <a:cs typeface="Calibri"/>
              </a:rPr>
              <a:t> </a:t>
            </a:r>
            <a:r>
              <a:rPr spc="-10" dirty="0">
                <a:latin typeface="Sassoon Infant Std" panose="020B0503020103030203" pitchFamily="34" charset="0"/>
                <a:cs typeface="Calibri"/>
              </a:rPr>
              <a:t>inform parents/carers</a:t>
            </a:r>
            <a:r>
              <a:rPr spc="75" dirty="0">
                <a:latin typeface="Sassoon Infant Std" panose="020B0503020103030203" pitchFamily="34" charset="0"/>
                <a:cs typeface="Calibri"/>
              </a:rPr>
              <a:t> </a:t>
            </a:r>
            <a:r>
              <a:rPr dirty="0">
                <a:latin typeface="Sassoon Infant Std" panose="020B0503020103030203" pitchFamily="34" charset="0"/>
                <a:cs typeface="Calibri"/>
              </a:rPr>
              <a:t>if</a:t>
            </a:r>
            <a:r>
              <a:rPr spc="80" dirty="0">
                <a:latin typeface="Sassoon Infant Std" panose="020B0503020103030203" pitchFamily="34" charset="0"/>
                <a:cs typeface="Calibri"/>
              </a:rPr>
              <a:t> </a:t>
            </a:r>
            <a:r>
              <a:rPr dirty="0">
                <a:latin typeface="Sassoon Infant Std" panose="020B0503020103030203" pitchFamily="34" charset="0"/>
                <a:cs typeface="Calibri"/>
              </a:rPr>
              <a:t>special</a:t>
            </a:r>
            <a:r>
              <a:rPr spc="80" dirty="0">
                <a:latin typeface="Sassoon Infant Std" panose="020B0503020103030203" pitchFamily="34" charset="0"/>
                <a:cs typeface="Calibri"/>
              </a:rPr>
              <a:t> </a:t>
            </a:r>
            <a:r>
              <a:rPr dirty="0">
                <a:latin typeface="Sassoon Infant Std" panose="020B0503020103030203" pitchFamily="34" charset="0"/>
                <a:cs typeface="Calibri"/>
              </a:rPr>
              <a:t>educational</a:t>
            </a:r>
            <a:r>
              <a:rPr spc="75" dirty="0">
                <a:latin typeface="Sassoon Infant Std" panose="020B0503020103030203" pitchFamily="34" charset="0"/>
                <a:cs typeface="Calibri"/>
              </a:rPr>
              <a:t> </a:t>
            </a:r>
            <a:r>
              <a:rPr dirty="0">
                <a:latin typeface="Sassoon Infant Std" panose="020B0503020103030203" pitchFamily="34" charset="0"/>
                <a:cs typeface="Calibri"/>
              </a:rPr>
              <a:t>provision</a:t>
            </a:r>
            <a:r>
              <a:rPr spc="70" dirty="0">
                <a:latin typeface="Sassoon Infant Std" panose="020B0503020103030203" pitchFamily="34" charset="0"/>
                <a:cs typeface="Calibri"/>
              </a:rPr>
              <a:t> </a:t>
            </a:r>
            <a:r>
              <a:rPr dirty="0">
                <a:latin typeface="Sassoon Infant Std" panose="020B0503020103030203" pitchFamily="34" charset="0"/>
                <a:cs typeface="Calibri"/>
              </a:rPr>
              <a:t>is</a:t>
            </a:r>
            <a:r>
              <a:rPr spc="85" dirty="0">
                <a:latin typeface="Sassoon Infant Std" panose="020B0503020103030203" pitchFamily="34" charset="0"/>
                <a:cs typeface="Calibri"/>
              </a:rPr>
              <a:t> </a:t>
            </a:r>
            <a:r>
              <a:rPr dirty="0">
                <a:latin typeface="Sassoon Infant Std" panose="020B0503020103030203" pitchFamily="34" charset="0"/>
                <a:cs typeface="Calibri"/>
              </a:rPr>
              <a:t>being</a:t>
            </a:r>
            <a:r>
              <a:rPr spc="65" dirty="0">
                <a:latin typeface="Sassoon Infant Std" panose="020B0503020103030203" pitchFamily="34" charset="0"/>
                <a:cs typeface="Calibri"/>
              </a:rPr>
              <a:t> </a:t>
            </a:r>
            <a:r>
              <a:rPr dirty="0">
                <a:latin typeface="Sassoon Infant Std" panose="020B0503020103030203" pitchFamily="34" charset="0"/>
                <a:cs typeface="Calibri"/>
              </a:rPr>
              <a:t>put</a:t>
            </a:r>
            <a:r>
              <a:rPr spc="80" dirty="0">
                <a:latin typeface="Sassoon Infant Std" panose="020B0503020103030203" pitchFamily="34" charset="0"/>
                <a:cs typeface="Calibri"/>
              </a:rPr>
              <a:t> </a:t>
            </a:r>
            <a:r>
              <a:rPr dirty="0">
                <a:latin typeface="Sassoon Infant Std" panose="020B0503020103030203" pitchFamily="34" charset="0"/>
                <a:cs typeface="Calibri"/>
              </a:rPr>
              <a:t>in</a:t>
            </a:r>
            <a:r>
              <a:rPr spc="80" dirty="0">
                <a:latin typeface="Sassoon Infant Std" panose="020B0503020103030203" pitchFamily="34" charset="0"/>
                <a:cs typeface="Calibri"/>
              </a:rPr>
              <a:t> </a:t>
            </a:r>
            <a:r>
              <a:rPr spc="-10" dirty="0">
                <a:latin typeface="Sassoon Infant Std" panose="020B0503020103030203" pitchFamily="34" charset="0"/>
                <a:cs typeface="Calibri"/>
              </a:rPr>
              <a:t>place </a:t>
            </a:r>
            <a:r>
              <a:rPr dirty="0">
                <a:latin typeface="Sassoon Infant Std" panose="020B0503020103030203" pitchFamily="34" charset="0"/>
                <a:cs typeface="Calibri"/>
              </a:rPr>
              <a:t>for</a:t>
            </a:r>
            <a:r>
              <a:rPr spc="545" dirty="0">
                <a:latin typeface="Sassoon Infant Std" panose="020B0503020103030203" pitchFamily="34" charset="0"/>
                <a:cs typeface="Calibri"/>
              </a:rPr>
              <a:t> </a:t>
            </a:r>
            <a:r>
              <a:rPr dirty="0">
                <a:latin typeface="Sassoon Infant Std" panose="020B0503020103030203" pitchFamily="34" charset="0"/>
                <a:cs typeface="Calibri"/>
              </a:rPr>
              <a:t>your</a:t>
            </a:r>
            <a:r>
              <a:rPr spc="545" dirty="0">
                <a:latin typeface="Sassoon Infant Std" panose="020B0503020103030203" pitchFamily="34" charset="0"/>
                <a:cs typeface="Calibri"/>
              </a:rPr>
              <a:t> </a:t>
            </a:r>
            <a:r>
              <a:rPr dirty="0">
                <a:latin typeface="Sassoon Infant Std" panose="020B0503020103030203" pitchFamily="34" charset="0"/>
                <a:cs typeface="Calibri"/>
              </a:rPr>
              <a:t>child</a:t>
            </a:r>
            <a:r>
              <a:rPr spc="555" dirty="0">
                <a:latin typeface="Sassoon Infant Std" panose="020B0503020103030203" pitchFamily="34" charset="0"/>
                <a:cs typeface="Calibri"/>
              </a:rPr>
              <a:t> </a:t>
            </a:r>
            <a:r>
              <a:rPr dirty="0">
                <a:latin typeface="Sassoon Infant Std" panose="020B0503020103030203" pitchFamily="34" charset="0"/>
                <a:cs typeface="Calibri"/>
              </a:rPr>
              <a:t>and</a:t>
            </a:r>
            <a:r>
              <a:rPr spc="545" dirty="0">
                <a:latin typeface="Sassoon Infant Std" panose="020B0503020103030203" pitchFamily="34" charset="0"/>
                <a:cs typeface="Calibri"/>
              </a:rPr>
              <a:t> </a:t>
            </a:r>
            <a:r>
              <a:rPr dirty="0">
                <a:latin typeface="Sassoon Infant Std" panose="020B0503020103030203" pitchFamily="34" charset="0"/>
                <a:cs typeface="Calibri"/>
              </a:rPr>
              <a:t>they</a:t>
            </a:r>
            <a:r>
              <a:rPr spc="545" dirty="0">
                <a:latin typeface="Sassoon Infant Std" panose="020B0503020103030203" pitchFamily="34" charset="0"/>
                <a:cs typeface="Calibri"/>
              </a:rPr>
              <a:t> </a:t>
            </a:r>
            <a:r>
              <a:rPr dirty="0">
                <a:latin typeface="Sassoon Infant Std" panose="020B0503020103030203" pitchFamily="34" charset="0"/>
                <a:cs typeface="Calibri"/>
              </a:rPr>
              <a:t>are</a:t>
            </a:r>
            <a:r>
              <a:rPr spc="545" dirty="0">
                <a:latin typeface="Sassoon Infant Std" panose="020B0503020103030203" pitchFamily="34" charset="0"/>
                <a:cs typeface="Calibri"/>
              </a:rPr>
              <a:t> </a:t>
            </a:r>
            <a:r>
              <a:rPr dirty="0">
                <a:latin typeface="Sassoon Infant Std" panose="020B0503020103030203" pitchFamily="34" charset="0"/>
                <a:cs typeface="Calibri"/>
              </a:rPr>
              <a:t>being</a:t>
            </a:r>
            <a:r>
              <a:rPr spc="545" dirty="0">
                <a:latin typeface="Sassoon Infant Std" panose="020B0503020103030203" pitchFamily="34" charset="0"/>
                <a:cs typeface="Calibri"/>
              </a:rPr>
              <a:t> </a:t>
            </a:r>
            <a:r>
              <a:rPr dirty="0">
                <a:latin typeface="Sassoon Infant Std" panose="020B0503020103030203" pitchFamily="34" charset="0"/>
                <a:cs typeface="Calibri"/>
              </a:rPr>
              <a:t>placed</a:t>
            </a:r>
            <a:r>
              <a:rPr spc="540" dirty="0">
                <a:latin typeface="Sassoon Infant Std" panose="020B0503020103030203" pitchFamily="34" charset="0"/>
                <a:cs typeface="Calibri"/>
              </a:rPr>
              <a:t> </a:t>
            </a:r>
            <a:r>
              <a:rPr dirty="0">
                <a:latin typeface="Sassoon Infant Std" panose="020B0503020103030203" pitchFamily="34" charset="0"/>
                <a:cs typeface="Calibri"/>
              </a:rPr>
              <a:t>on</a:t>
            </a:r>
            <a:r>
              <a:rPr spc="545" dirty="0">
                <a:latin typeface="Sassoon Infant Std" panose="020B0503020103030203" pitchFamily="34" charset="0"/>
                <a:cs typeface="Calibri"/>
              </a:rPr>
              <a:t> </a:t>
            </a:r>
            <a:r>
              <a:rPr dirty="0">
                <a:latin typeface="Sassoon Infant Std" panose="020B0503020103030203" pitchFamily="34" charset="0"/>
                <a:cs typeface="Calibri"/>
              </a:rPr>
              <a:t>the</a:t>
            </a:r>
            <a:r>
              <a:rPr spc="545" dirty="0">
                <a:latin typeface="Sassoon Infant Std" panose="020B0503020103030203" pitchFamily="34" charset="0"/>
                <a:cs typeface="Calibri"/>
              </a:rPr>
              <a:t> </a:t>
            </a:r>
            <a:r>
              <a:rPr dirty="0">
                <a:latin typeface="Sassoon Infant Std" panose="020B0503020103030203" pitchFamily="34" charset="0"/>
                <a:cs typeface="Calibri"/>
              </a:rPr>
              <a:t>school’s</a:t>
            </a:r>
            <a:r>
              <a:rPr spc="550" dirty="0">
                <a:latin typeface="Sassoon Infant Std" panose="020B0503020103030203" pitchFamily="34" charset="0"/>
                <a:cs typeface="Calibri"/>
              </a:rPr>
              <a:t> </a:t>
            </a:r>
            <a:r>
              <a:rPr spc="-20" dirty="0">
                <a:latin typeface="Sassoon Infant Std" panose="020B0503020103030203" pitchFamily="34" charset="0"/>
                <a:cs typeface="Calibri"/>
              </a:rPr>
              <a:t>SEND </a:t>
            </a:r>
            <a:r>
              <a:rPr spc="-10" dirty="0">
                <a:latin typeface="Sassoon Infant Std" panose="020B0503020103030203" pitchFamily="34" charset="0"/>
                <a:cs typeface="Calibri"/>
              </a:rPr>
              <a:t>register.</a:t>
            </a:r>
            <a:endParaRPr dirty="0">
              <a:latin typeface="Sassoon Infant Std" panose="020B0503020103030203" pitchFamily="34" charset="0"/>
              <a:cs typeface="Calibri"/>
            </a:endParaRPr>
          </a:p>
        </p:txBody>
      </p:sp>
      <p:pic>
        <p:nvPicPr>
          <p:cNvPr id="6" name="Picture 5">
            <a:extLst>
              <a:ext uri="{FF2B5EF4-FFF2-40B4-BE49-F238E27FC236}">
                <a16:creationId xmlns:a16="http://schemas.microsoft.com/office/drawing/2014/main" id="{F381372C-34F6-E6AF-389A-C4111DAFA445}"/>
              </a:ext>
            </a:extLst>
          </p:cNvPr>
          <p:cNvPicPr>
            <a:picLocks noChangeAspect="1"/>
          </p:cNvPicPr>
          <p:nvPr/>
        </p:nvPicPr>
        <p:blipFill>
          <a:blip r:embed="rId3"/>
          <a:stretch>
            <a:fillRect/>
          </a:stretch>
        </p:blipFill>
        <p:spPr>
          <a:xfrm>
            <a:off x="10591800" y="228600"/>
            <a:ext cx="1303622" cy="886890"/>
          </a:xfrm>
          <a:prstGeom prst="rect">
            <a:avLst/>
          </a:prstGeom>
        </p:spPr>
      </p:pic>
      <p:sp>
        <p:nvSpPr>
          <p:cNvPr id="5" name="object 7">
            <a:extLst>
              <a:ext uri="{FF2B5EF4-FFF2-40B4-BE49-F238E27FC236}">
                <a16:creationId xmlns:a16="http://schemas.microsoft.com/office/drawing/2014/main" id="{08CA6001-E067-8C08-B004-12A08E216623}"/>
              </a:ext>
            </a:extLst>
          </p:cNvPr>
          <p:cNvSpPr txBox="1">
            <a:spLocks/>
          </p:cNvSpPr>
          <p:nvPr/>
        </p:nvSpPr>
        <p:spPr>
          <a:xfrm>
            <a:off x="1295400" y="242755"/>
            <a:ext cx="9092565" cy="1124026"/>
          </a:xfrm>
          <a:prstGeom prst="rect">
            <a:avLst/>
          </a:prstGeom>
          <a:solidFill>
            <a:srgbClr val="DBDBDB"/>
          </a:solidFill>
          <a:ln w="76200">
            <a:solidFill>
              <a:srgbClr val="000000"/>
            </a:solidFill>
          </a:ln>
        </p:spPr>
        <p:txBody>
          <a:bodyPr vert="horz" wrap="square" lIns="0" tIns="20955" rIns="0" bIns="0" rtlCol="0">
            <a:spAutoFit/>
          </a:bodyPr>
          <a:lstStyle>
            <a:lvl1pPr>
              <a:defRPr sz="3600" b="0" i="0">
                <a:solidFill>
                  <a:schemeClr val="tx1"/>
                </a:solidFill>
                <a:latin typeface="Calibri Light"/>
                <a:ea typeface="+mj-ea"/>
                <a:cs typeface="Calibri Light"/>
              </a:defRPr>
            </a:lvl1pPr>
          </a:lstStyle>
          <a:p>
            <a:pPr marL="822325" marR="173355" indent="-641985">
              <a:lnSpc>
                <a:spcPts val="4320"/>
              </a:lnSpc>
              <a:spcBef>
                <a:spcPts val="165"/>
              </a:spcBef>
            </a:pPr>
            <a:r>
              <a:rPr lang="en-GB" sz="4000" dirty="0">
                <a:latin typeface="Sassoon Infant Std" panose="020B0503020103030203" pitchFamily="34" charset="0"/>
              </a:rPr>
              <a:t>How</a:t>
            </a:r>
            <a:r>
              <a:rPr lang="en-GB" sz="4000" spc="-120" dirty="0">
                <a:latin typeface="Sassoon Infant Std" panose="020B0503020103030203" pitchFamily="34" charset="0"/>
              </a:rPr>
              <a:t> </a:t>
            </a:r>
            <a:r>
              <a:rPr lang="en-GB" sz="4000" dirty="0">
                <a:latin typeface="Sassoon Infant Std" panose="020B0503020103030203" pitchFamily="34" charset="0"/>
              </a:rPr>
              <a:t>will</a:t>
            </a:r>
            <a:r>
              <a:rPr lang="en-GB" sz="4000" spc="-110" dirty="0">
                <a:latin typeface="Sassoon Infant Std" panose="020B0503020103030203" pitchFamily="34" charset="0"/>
              </a:rPr>
              <a:t> </a:t>
            </a:r>
            <a:r>
              <a:rPr lang="en-GB" sz="4000" spc="-20" dirty="0">
                <a:latin typeface="Sassoon Infant Std" panose="020B0503020103030203" pitchFamily="34" charset="0"/>
              </a:rPr>
              <a:t>the school </a:t>
            </a:r>
            <a:r>
              <a:rPr lang="en-GB" sz="4000" dirty="0">
                <a:latin typeface="Sassoon Infant Std" panose="020B0503020103030203" pitchFamily="34" charset="0"/>
              </a:rPr>
              <a:t>advise</a:t>
            </a:r>
            <a:r>
              <a:rPr lang="en-GB" sz="4000" spc="-105" dirty="0">
                <a:latin typeface="Sassoon Infant Std" panose="020B0503020103030203" pitchFamily="34" charset="0"/>
              </a:rPr>
              <a:t> </a:t>
            </a:r>
            <a:r>
              <a:rPr lang="en-GB" sz="4000" dirty="0">
                <a:latin typeface="Sassoon Infant Std" panose="020B0503020103030203" pitchFamily="34" charset="0"/>
              </a:rPr>
              <a:t>me</a:t>
            </a:r>
            <a:r>
              <a:rPr lang="en-GB" sz="4000" spc="-125" dirty="0">
                <a:latin typeface="Sassoon Infant Std" panose="020B0503020103030203" pitchFamily="34" charset="0"/>
              </a:rPr>
              <a:t> </a:t>
            </a:r>
            <a:r>
              <a:rPr lang="en-GB" sz="4000" spc="-25" dirty="0">
                <a:latin typeface="Sassoon Infant Std" panose="020B0503020103030203" pitchFamily="34" charset="0"/>
              </a:rPr>
              <a:t>if </a:t>
            </a:r>
            <a:r>
              <a:rPr lang="en-GB" sz="4000" dirty="0">
                <a:latin typeface="Sassoon Infant Std" panose="020B0503020103030203" pitchFamily="34" charset="0"/>
              </a:rPr>
              <a:t>they</a:t>
            </a:r>
            <a:r>
              <a:rPr lang="en-GB" sz="4000" spc="-135" dirty="0">
                <a:latin typeface="Sassoon Infant Std" panose="020B0503020103030203" pitchFamily="34" charset="0"/>
              </a:rPr>
              <a:t> </a:t>
            </a:r>
            <a:r>
              <a:rPr lang="en-GB" sz="4000" dirty="0">
                <a:latin typeface="Sassoon Infant Std" panose="020B0503020103030203" pitchFamily="34" charset="0"/>
              </a:rPr>
              <a:t>have</a:t>
            </a:r>
            <a:r>
              <a:rPr lang="en-GB" sz="4000" spc="-145" dirty="0">
                <a:latin typeface="Sassoon Infant Std" panose="020B0503020103030203" pitchFamily="34" charset="0"/>
              </a:rPr>
              <a:t> </a:t>
            </a:r>
            <a:r>
              <a:rPr lang="en-GB" sz="4000" dirty="0">
                <a:latin typeface="Sassoon Infant Std" panose="020B0503020103030203" pitchFamily="34" charset="0"/>
              </a:rPr>
              <a:t>concerns</a:t>
            </a:r>
            <a:r>
              <a:rPr lang="en-GB" sz="4000" spc="-135" dirty="0">
                <a:latin typeface="Sassoon Infant Std" panose="020B0503020103030203" pitchFamily="34" charset="0"/>
              </a:rPr>
              <a:t> </a:t>
            </a:r>
            <a:r>
              <a:rPr lang="en-GB" sz="4000" dirty="0">
                <a:latin typeface="Sassoon Infant Std" panose="020B0503020103030203" pitchFamily="34" charset="0"/>
              </a:rPr>
              <a:t>about</a:t>
            </a:r>
            <a:r>
              <a:rPr lang="en-GB" sz="4000" spc="-140" dirty="0">
                <a:latin typeface="Sassoon Infant Std" panose="020B0503020103030203" pitchFamily="34" charset="0"/>
              </a:rPr>
              <a:t> </a:t>
            </a:r>
            <a:r>
              <a:rPr lang="en-GB" sz="4000" dirty="0">
                <a:latin typeface="Sassoon Infant Std" panose="020B0503020103030203" pitchFamily="34" charset="0"/>
              </a:rPr>
              <a:t>my</a:t>
            </a:r>
            <a:r>
              <a:rPr lang="en-GB" sz="4000" spc="-130" dirty="0">
                <a:latin typeface="Sassoon Infant Std" panose="020B0503020103030203" pitchFamily="34" charset="0"/>
              </a:rPr>
              <a:t> </a:t>
            </a:r>
            <a:r>
              <a:rPr lang="en-GB" sz="4000" spc="-10" dirty="0">
                <a:latin typeface="Sassoon Infant Std" panose="020B0503020103030203" pitchFamily="34" charset="0"/>
              </a:rPr>
              <a:t>child?</a:t>
            </a:r>
            <a:endParaRPr lang="en-GB" sz="4000" dirty="0">
              <a:latin typeface="Sassoon Infant Std" panose="020B0503020103030203" pitchFamily="34" charset="0"/>
            </a:endParaRPr>
          </a:p>
        </p:txBody>
      </p:sp>
      <p:pic>
        <p:nvPicPr>
          <p:cNvPr id="9" name="Picture 8" descr="North Town Primary School">
            <a:extLst>
              <a:ext uri="{FF2B5EF4-FFF2-40B4-BE49-F238E27FC236}">
                <a16:creationId xmlns:a16="http://schemas.microsoft.com/office/drawing/2014/main" id="{A0F9C15C-C44B-EBD0-FA33-56188018B5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092"/>
          <a:stretch/>
        </p:blipFill>
        <p:spPr bwMode="auto">
          <a:xfrm>
            <a:off x="89259" y="209746"/>
            <a:ext cx="1104224" cy="105054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5837"/>
            <a:ext cx="9092565" cy="624082"/>
          </a:xfrm>
          <a:prstGeom prst="rect">
            <a:avLst/>
          </a:prstGeom>
          <a:solidFill>
            <a:srgbClr val="DBDBDB"/>
          </a:solidFill>
          <a:ln w="76200">
            <a:solidFill>
              <a:srgbClr val="000000"/>
            </a:solidFill>
          </a:ln>
        </p:spPr>
        <p:txBody>
          <a:bodyPr vert="horz" wrap="square" lIns="0" tIns="0" rIns="0" bIns="0" rtlCol="0">
            <a:spAutoFit/>
          </a:bodyPr>
          <a:lstStyle/>
          <a:p>
            <a:pPr marL="505459">
              <a:lnSpc>
                <a:spcPts val="4835"/>
              </a:lnSpc>
            </a:pPr>
            <a:r>
              <a:rPr sz="4400" dirty="0">
                <a:latin typeface="Sassoon Infant Std" panose="020B0503020103030203" pitchFamily="34" charset="0"/>
              </a:rPr>
              <a:t>Who</a:t>
            </a:r>
            <a:r>
              <a:rPr sz="4400" spc="-75" dirty="0">
                <a:latin typeface="Sassoon Infant Std" panose="020B0503020103030203" pitchFamily="34" charset="0"/>
              </a:rPr>
              <a:t> </a:t>
            </a:r>
            <a:r>
              <a:rPr sz="4400" dirty="0">
                <a:latin typeface="Sassoon Infant Std" panose="020B0503020103030203" pitchFamily="34" charset="0"/>
              </a:rPr>
              <a:t>has</a:t>
            </a:r>
            <a:r>
              <a:rPr sz="4400" spc="-70" dirty="0">
                <a:latin typeface="Sassoon Infant Std" panose="020B0503020103030203" pitchFamily="34" charset="0"/>
              </a:rPr>
              <a:t> </a:t>
            </a:r>
            <a:r>
              <a:rPr sz="4400" spc="-10" dirty="0">
                <a:latin typeface="Sassoon Infant Std" panose="020B0503020103030203" pitchFamily="34" charset="0"/>
              </a:rPr>
              <a:t>contributed</a:t>
            </a:r>
            <a:r>
              <a:rPr sz="4400" spc="-70" dirty="0">
                <a:latin typeface="Sassoon Infant Std" panose="020B0503020103030203" pitchFamily="34" charset="0"/>
              </a:rPr>
              <a:t> </a:t>
            </a:r>
            <a:r>
              <a:rPr sz="4400" dirty="0">
                <a:latin typeface="Sassoon Infant Std" panose="020B0503020103030203" pitchFamily="34" charset="0"/>
              </a:rPr>
              <a:t>to</a:t>
            </a:r>
            <a:r>
              <a:rPr sz="4400" spc="-55" dirty="0">
                <a:latin typeface="Sassoon Infant Std" panose="020B0503020103030203" pitchFamily="34" charset="0"/>
              </a:rPr>
              <a:t> </a:t>
            </a:r>
            <a:r>
              <a:rPr sz="4400" dirty="0">
                <a:latin typeface="Sassoon Infant Std" panose="020B0503020103030203" pitchFamily="34" charset="0"/>
              </a:rPr>
              <a:t>this</a:t>
            </a:r>
            <a:r>
              <a:rPr sz="4400" spc="-70" dirty="0">
                <a:latin typeface="Sassoon Infant Std" panose="020B0503020103030203" pitchFamily="34" charset="0"/>
              </a:rPr>
              <a:t> </a:t>
            </a:r>
            <a:r>
              <a:rPr sz="4400" spc="-10" dirty="0">
                <a:latin typeface="Sassoon Infant Std" panose="020B0503020103030203" pitchFamily="34" charset="0"/>
              </a:rPr>
              <a:t>report?</a:t>
            </a:r>
            <a:endParaRPr sz="4400" dirty="0">
              <a:latin typeface="Sassoon Infant Std" panose="020B0503020103030203" pitchFamily="34" charset="0"/>
            </a:endParaRPr>
          </a:p>
        </p:txBody>
      </p:sp>
      <p:sp>
        <p:nvSpPr>
          <p:cNvPr id="8" name="object 8"/>
          <p:cNvSpPr txBox="1"/>
          <p:nvPr/>
        </p:nvSpPr>
        <p:spPr>
          <a:xfrm>
            <a:off x="533400" y="1981200"/>
            <a:ext cx="10210799" cy="3293850"/>
          </a:xfrm>
          <a:prstGeom prst="rect">
            <a:avLst/>
          </a:prstGeom>
        </p:spPr>
        <p:txBody>
          <a:bodyPr vert="horz" wrap="square" lIns="0" tIns="12700" rIns="0" bIns="0" rtlCol="0">
            <a:spAutoFit/>
          </a:bodyPr>
          <a:lstStyle/>
          <a:p>
            <a:pPr marL="12700">
              <a:lnSpc>
                <a:spcPct val="150000"/>
              </a:lnSpc>
              <a:tabLst>
                <a:tab pos="3670300" algn="l"/>
              </a:tabLst>
            </a:pPr>
            <a:r>
              <a:rPr lang="en-GB" dirty="0">
                <a:latin typeface="Sassoon Infant Std" panose="020B0503020103030203" pitchFamily="34" charset="0"/>
                <a:cs typeface="Calibri"/>
              </a:rPr>
              <a:t>Signed on behalf of the senior leadership team:</a:t>
            </a:r>
          </a:p>
          <a:p>
            <a:pPr marL="12700">
              <a:lnSpc>
                <a:spcPct val="150000"/>
              </a:lnSpc>
              <a:tabLst>
                <a:tab pos="3670300" algn="l"/>
              </a:tabLst>
            </a:pPr>
            <a:r>
              <a:rPr lang="en-GB" dirty="0">
                <a:latin typeface="Sassoon Infant Std" panose="020B0503020103030203" pitchFamily="34" charset="0"/>
                <a:cs typeface="Calibri"/>
              </a:rPr>
              <a:t>Mark Braund                                                                        (Head teacher)</a:t>
            </a:r>
          </a:p>
          <a:p>
            <a:pPr marL="12700">
              <a:lnSpc>
                <a:spcPct val="150000"/>
              </a:lnSpc>
              <a:tabLst>
                <a:tab pos="3670300" algn="l"/>
              </a:tabLst>
            </a:pPr>
            <a:r>
              <a:rPr lang="en-GB" dirty="0">
                <a:latin typeface="Sassoon Infant Std" panose="020B0503020103030203" pitchFamily="34" charset="0"/>
                <a:cs typeface="Calibri"/>
              </a:rPr>
              <a:t>Becca Hampshire, Tracey Burke and Christine Tohall    (</a:t>
            </a:r>
            <a:r>
              <a:rPr spc="-10" dirty="0">
                <a:latin typeface="Sassoon Infant Std" panose="020B0503020103030203" pitchFamily="34" charset="0"/>
                <a:cs typeface="Calibri"/>
              </a:rPr>
              <a:t>SENDCo)</a:t>
            </a:r>
            <a:endParaRPr dirty="0">
              <a:latin typeface="Sassoon Infant Std" panose="020B0503020103030203" pitchFamily="34" charset="0"/>
              <a:cs typeface="Calibri"/>
            </a:endParaRPr>
          </a:p>
          <a:p>
            <a:pPr marL="12700">
              <a:lnSpc>
                <a:spcPct val="150000"/>
              </a:lnSpc>
            </a:pPr>
            <a:r>
              <a:rPr b="1" i="1" dirty="0">
                <a:latin typeface="Sassoon Infant Std" panose="020B0503020103030203" pitchFamily="34" charset="0"/>
                <a:cs typeface="Calibri"/>
              </a:rPr>
              <a:t>This</a:t>
            </a:r>
            <a:r>
              <a:rPr b="1" i="1" spc="-35" dirty="0">
                <a:latin typeface="Sassoon Infant Std" panose="020B0503020103030203" pitchFamily="34" charset="0"/>
                <a:cs typeface="Calibri"/>
              </a:rPr>
              <a:t> </a:t>
            </a:r>
            <a:r>
              <a:rPr b="1" i="1" dirty="0">
                <a:latin typeface="Sassoon Infant Std" panose="020B0503020103030203" pitchFamily="34" charset="0"/>
                <a:cs typeface="Calibri"/>
              </a:rPr>
              <a:t>report</a:t>
            </a:r>
            <a:r>
              <a:rPr b="1" i="1" spc="-45" dirty="0">
                <a:latin typeface="Sassoon Infant Std" panose="020B0503020103030203" pitchFamily="34" charset="0"/>
                <a:cs typeface="Calibri"/>
              </a:rPr>
              <a:t> </a:t>
            </a:r>
            <a:r>
              <a:rPr b="1" i="1" dirty="0">
                <a:latin typeface="Sassoon Infant Std" panose="020B0503020103030203" pitchFamily="34" charset="0"/>
                <a:cs typeface="Calibri"/>
              </a:rPr>
              <a:t>was</a:t>
            </a:r>
            <a:r>
              <a:rPr b="1" i="1" spc="-40" dirty="0">
                <a:latin typeface="Sassoon Infant Std" panose="020B0503020103030203" pitchFamily="34" charset="0"/>
                <a:cs typeface="Calibri"/>
              </a:rPr>
              <a:t> </a:t>
            </a:r>
            <a:r>
              <a:rPr b="1" i="1" spc="-10" dirty="0">
                <a:latin typeface="Sassoon Infant Std" panose="020B0503020103030203" pitchFamily="34" charset="0"/>
                <a:cs typeface="Calibri"/>
              </a:rPr>
              <a:t>presented</a:t>
            </a:r>
            <a:r>
              <a:rPr b="1" i="1" spc="-45" dirty="0">
                <a:latin typeface="Sassoon Infant Std" panose="020B0503020103030203" pitchFamily="34" charset="0"/>
                <a:cs typeface="Calibri"/>
              </a:rPr>
              <a:t> </a:t>
            </a:r>
            <a:r>
              <a:rPr b="1" i="1" dirty="0">
                <a:latin typeface="Sassoon Infant Std" panose="020B0503020103030203" pitchFamily="34" charset="0"/>
                <a:cs typeface="Calibri"/>
              </a:rPr>
              <a:t>to</a:t>
            </a:r>
            <a:r>
              <a:rPr b="1" i="1" spc="-35" dirty="0">
                <a:latin typeface="Sassoon Infant Std" panose="020B0503020103030203" pitchFamily="34" charset="0"/>
                <a:cs typeface="Calibri"/>
              </a:rPr>
              <a:t> </a:t>
            </a:r>
            <a:r>
              <a:rPr b="1" i="1" dirty="0">
                <a:latin typeface="Sassoon Infant Std" panose="020B0503020103030203" pitchFamily="34" charset="0"/>
                <a:cs typeface="Calibri"/>
              </a:rPr>
              <a:t>and</a:t>
            </a:r>
            <a:r>
              <a:rPr b="1" i="1" spc="-45" dirty="0">
                <a:latin typeface="Sassoon Infant Std" panose="020B0503020103030203" pitchFamily="34" charset="0"/>
                <a:cs typeface="Calibri"/>
              </a:rPr>
              <a:t> </a:t>
            </a:r>
            <a:r>
              <a:rPr b="1" i="1" dirty="0">
                <a:latin typeface="Sassoon Infant Std" panose="020B0503020103030203" pitchFamily="34" charset="0"/>
                <a:cs typeface="Calibri"/>
              </a:rPr>
              <a:t>approved</a:t>
            </a:r>
            <a:r>
              <a:rPr b="1" i="1" spc="-60" dirty="0">
                <a:latin typeface="Sassoon Infant Std" panose="020B0503020103030203" pitchFamily="34" charset="0"/>
                <a:cs typeface="Calibri"/>
              </a:rPr>
              <a:t> </a:t>
            </a:r>
            <a:r>
              <a:rPr b="1" i="1" dirty="0">
                <a:latin typeface="Sassoon Infant Std" panose="020B0503020103030203" pitchFamily="34" charset="0"/>
                <a:cs typeface="Calibri"/>
              </a:rPr>
              <a:t>by</a:t>
            </a:r>
            <a:r>
              <a:rPr b="1" i="1" spc="-30" dirty="0">
                <a:latin typeface="Sassoon Infant Std" panose="020B0503020103030203" pitchFamily="34" charset="0"/>
                <a:cs typeface="Calibri"/>
              </a:rPr>
              <a:t> </a:t>
            </a:r>
            <a:r>
              <a:rPr b="1" i="1" dirty="0">
                <a:latin typeface="Sassoon Infant Std" panose="020B0503020103030203" pitchFamily="34" charset="0"/>
                <a:cs typeface="Calibri"/>
              </a:rPr>
              <a:t>the</a:t>
            </a:r>
            <a:r>
              <a:rPr b="1" i="1" spc="-25" dirty="0">
                <a:latin typeface="Sassoon Infant Std" panose="020B0503020103030203" pitchFamily="34" charset="0"/>
                <a:cs typeface="Calibri"/>
              </a:rPr>
              <a:t> </a:t>
            </a:r>
            <a:r>
              <a:rPr b="1" i="1" spc="-10" dirty="0">
                <a:latin typeface="Sassoon Infant Std" panose="020B0503020103030203" pitchFamily="34" charset="0"/>
                <a:cs typeface="Calibri"/>
              </a:rPr>
              <a:t>school’s</a:t>
            </a:r>
            <a:r>
              <a:rPr b="1" i="1" spc="-55" dirty="0">
                <a:latin typeface="Sassoon Infant Std" panose="020B0503020103030203" pitchFamily="34" charset="0"/>
                <a:cs typeface="Calibri"/>
              </a:rPr>
              <a:t> </a:t>
            </a:r>
            <a:r>
              <a:rPr b="1" i="1" dirty="0">
                <a:latin typeface="Sassoon Infant Std" panose="020B0503020103030203" pitchFamily="34" charset="0"/>
                <a:cs typeface="Calibri"/>
              </a:rPr>
              <a:t>Senior</a:t>
            </a:r>
            <a:r>
              <a:rPr b="1" i="1" spc="-30" dirty="0">
                <a:latin typeface="Sassoon Infant Std" panose="020B0503020103030203" pitchFamily="34" charset="0"/>
                <a:cs typeface="Calibri"/>
              </a:rPr>
              <a:t> </a:t>
            </a:r>
            <a:r>
              <a:rPr b="1" i="1" dirty="0">
                <a:latin typeface="Sassoon Infant Std" panose="020B0503020103030203" pitchFamily="34" charset="0"/>
                <a:cs typeface="Calibri"/>
              </a:rPr>
              <a:t>Leadership</a:t>
            </a:r>
            <a:r>
              <a:rPr b="1" i="1" spc="-40" dirty="0">
                <a:latin typeface="Sassoon Infant Std" panose="020B0503020103030203" pitchFamily="34" charset="0"/>
                <a:cs typeface="Calibri"/>
              </a:rPr>
              <a:t> </a:t>
            </a:r>
            <a:r>
              <a:rPr b="1" i="1" spc="-10" dirty="0">
                <a:latin typeface="Sassoon Infant Std" panose="020B0503020103030203" pitchFamily="34" charset="0"/>
                <a:cs typeface="Calibri"/>
              </a:rPr>
              <a:t>Team</a:t>
            </a:r>
            <a:r>
              <a:rPr b="1" i="1" spc="-15" dirty="0">
                <a:latin typeface="Sassoon Infant Std" panose="020B0503020103030203" pitchFamily="34" charset="0"/>
                <a:cs typeface="Calibri"/>
              </a:rPr>
              <a:t> </a:t>
            </a:r>
            <a:r>
              <a:rPr b="1" i="1" dirty="0">
                <a:latin typeface="Sassoon Infant Std" panose="020B0503020103030203" pitchFamily="34" charset="0"/>
                <a:cs typeface="Calibri"/>
              </a:rPr>
              <a:t>in</a:t>
            </a:r>
            <a:r>
              <a:rPr b="1" i="1" spc="-20" dirty="0">
                <a:latin typeface="Sassoon Infant Std" panose="020B0503020103030203" pitchFamily="34" charset="0"/>
                <a:cs typeface="Calibri"/>
              </a:rPr>
              <a:t> </a:t>
            </a:r>
            <a:r>
              <a:rPr lang="en-GB" b="1" i="1" dirty="0">
                <a:latin typeface="Sassoon Infant Std" panose="020B0503020103030203" pitchFamily="34" charset="0"/>
                <a:cs typeface="Calibri"/>
              </a:rPr>
              <a:t>October 2025</a:t>
            </a:r>
            <a:endParaRPr dirty="0">
              <a:latin typeface="Sassoon Infant Std" panose="020B0503020103030203" pitchFamily="34" charset="0"/>
              <a:cs typeface="Calibri"/>
            </a:endParaRPr>
          </a:p>
          <a:p>
            <a:pPr marL="12700">
              <a:lnSpc>
                <a:spcPct val="150000"/>
              </a:lnSpc>
            </a:pPr>
            <a:r>
              <a:rPr dirty="0">
                <a:latin typeface="Sassoon Infant Std" panose="020B0503020103030203" pitchFamily="34" charset="0"/>
                <a:cs typeface="Calibri"/>
              </a:rPr>
              <a:t>Signed</a:t>
            </a:r>
            <a:r>
              <a:rPr spc="-45" dirty="0">
                <a:latin typeface="Sassoon Infant Std" panose="020B0503020103030203" pitchFamily="34" charset="0"/>
                <a:cs typeface="Calibri"/>
              </a:rPr>
              <a:t> </a:t>
            </a:r>
            <a:r>
              <a:rPr dirty="0">
                <a:latin typeface="Sassoon Infant Std" panose="020B0503020103030203" pitchFamily="34" charset="0"/>
                <a:cs typeface="Calibri"/>
              </a:rPr>
              <a:t>on</a:t>
            </a:r>
            <a:r>
              <a:rPr spc="-55" dirty="0">
                <a:latin typeface="Sassoon Infant Std" panose="020B0503020103030203" pitchFamily="34" charset="0"/>
                <a:cs typeface="Calibri"/>
              </a:rPr>
              <a:t> </a:t>
            </a:r>
            <a:r>
              <a:rPr dirty="0">
                <a:latin typeface="Sassoon Infant Std" panose="020B0503020103030203" pitchFamily="34" charset="0"/>
                <a:cs typeface="Calibri"/>
              </a:rPr>
              <a:t>behalf</a:t>
            </a:r>
            <a:r>
              <a:rPr spc="-40" dirty="0">
                <a:latin typeface="Sassoon Infant Std" panose="020B0503020103030203" pitchFamily="34" charset="0"/>
                <a:cs typeface="Calibri"/>
              </a:rPr>
              <a:t> </a:t>
            </a:r>
            <a:r>
              <a:rPr dirty="0">
                <a:latin typeface="Sassoon Infant Std" panose="020B0503020103030203" pitchFamily="34" charset="0"/>
                <a:cs typeface="Calibri"/>
              </a:rPr>
              <a:t>of</a:t>
            </a:r>
            <a:r>
              <a:rPr spc="-30" dirty="0">
                <a:latin typeface="Sassoon Infant Std" panose="020B0503020103030203" pitchFamily="34" charset="0"/>
                <a:cs typeface="Calibri"/>
              </a:rPr>
              <a:t> </a:t>
            </a:r>
            <a:r>
              <a:rPr lang="en-GB" spc="-10" dirty="0">
                <a:latin typeface="Sassoon Infant Std" panose="020B0503020103030203" pitchFamily="34" charset="0"/>
                <a:cs typeface="Calibri"/>
              </a:rPr>
              <a:t>the </a:t>
            </a:r>
            <a:r>
              <a:rPr dirty="0">
                <a:latin typeface="Sassoon Infant Std" panose="020B0503020103030203" pitchFamily="34" charset="0"/>
                <a:cs typeface="Calibri"/>
              </a:rPr>
              <a:t>Governing</a:t>
            </a:r>
            <a:r>
              <a:rPr spc="-50" dirty="0">
                <a:latin typeface="Sassoon Infant Std" panose="020B0503020103030203" pitchFamily="34" charset="0"/>
                <a:cs typeface="Calibri"/>
              </a:rPr>
              <a:t> </a:t>
            </a:r>
            <a:r>
              <a:rPr spc="-10" dirty="0">
                <a:latin typeface="Sassoon Infant Std" panose="020B0503020103030203" pitchFamily="34" charset="0"/>
                <a:cs typeface="Calibri"/>
              </a:rPr>
              <a:t>Body:</a:t>
            </a:r>
            <a:endParaRPr lang="en-GB" spc="-10" dirty="0">
              <a:latin typeface="Sassoon Infant Std" panose="020B0503020103030203" pitchFamily="34" charset="0"/>
              <a:cs typeface="Calibri"/>
            </a:endParaRPr>
          </a:p>
          <a:p>
            <a:pPr marL="12700">
              <a:lnSpc>
                <a:spcPct val="150000"/>
              </a:lnSpc>
            </a:pPr>
            <a:r>
              <a:rPr lang="en-GB" dirty="0">
                <a:latin typeface="Sassoon Infant Std" panose="020B0503020103030203" pitchFamily="34" charset="0"/>
                <a:cs typeface="Calibri"/>
              </a:rPr>
              <a:t>Phil Jones				      </a:t>
            </a:r>
            <a:r>
              <a:rPr dirty="0">
                <a:latin typeface="Sassoon Infant Std" panose="020B0503020103030203" pitchFamily="34" charset="0"/>
                <a:cs typeface="Calibri"/>
              </a:rPr>
              <a:t>(Chair</a:t>
            </a:r>
            <a:r>
              <a:rPr spc="-20" dirty="0">
                <a:latin typeface="Sassoon Infant Std" panose="020B0503020103030203" pitchFamily="34" charset="0"/>
                <a:cs typeface="Calibri"/>
              </a:rPr>
              <a:t> </a:t>
            </a:r>
            <a:r>
              <a:rPr dirty="0">
                <a:latin typeface="Sassoon Infant Std" panose="020B0503020103030203" pitchFamily="34" charset="0"/>
                <a:cs typeface="Calibri"/>
              </a:rPr>
              <a:t>of</a:t>
            </a:r>
            <a:r>
              <a:rPr spc="-25" dirty="0">
                <a:latin typeface="Sassoon Infant Std" panose="020B0503020103030203" pitchFamily="34" charset="0"/>
                <a:cs typeface="Calibri"/>
              </a:rPr>
              <a:t> </a:t>
            </a:r>
            <a:r>
              <a:rPr dirty="0">
                <a:latin typeface="Sassoon Infant Std" panose="020B0503020103030203" pitchFamily="34" charset="0"/>
                <a:cs typeface="Calibri"/>
              </a:rPr>
              <a:t>the</a:t>
            </a:r>
            <a:r>
              <a:rPr spc="-35" dirty="0">
                <a:latin typeface="Sassoon Infant Std" panose="020B0503020103030203" pitchFamily="34" charset="0"/>
                <a:cs typeface="Calibri"/>
              </a:rPr>
              <a:t> </a:t>
            </a:r>
            <a:r>
              <a:rPr dirty="0">
                <a:latin typeface="Sassoon Infant Std" panose="020B0503020103030203" pitchFamily="34" charset="0"/>
                <a:cs typeface="Calibri"/>
              </a:rPr>
              <a:t>Governing</a:t>
            </a:r>
            <a:r>
              <a:rPr spc="-20" dirty="0">
                <a:latin typeface="Sassoon Infant Std" panose="020B0503020103030203" pitchFamily="34" charset="0"/>
                <a:cs typeface="Calibri"/>
              </a:rPr>
              <a:t> </a:t>
            </a:r>
            <a:r>
              <a:rPr spc="-10" dirty="0">
                <a:latin typeface="Sassoon Infant Std" panose="020B0503020103030203" pitchFamily="34" charset="0"/>
                <a:cs typeface="Calibri"/>
              </a:rPr>
              <a:t>Body)</a:t>
            </a:r>
            <a:r>
              <a:rPr lang="en-GB" spc="-10" dirty="0">
                <a:latin typeface="Sassoon Infant Std" panose="020B0503020103030203" pitchFamily="34" charset="0"/>
                <a:cs typeface="Calibri"/>
              </a:rPr>
              <a:t>                                            </a:t>
            </a:r>
            <a:r>
              <a:rPr lang="en-GB" dirty="0">
                <a:latin typeface="Sassoon Infant Std" panose="020B0503020103030203" pitchFamily="34" charset="0"/>
                <a:cs typeface="Calibri"/>
              </a:rPr>
              <a:t>Jessica </a:t>
            </a:r>
            <a:r>
              <a:rPr lang="en-GB">
                <a:latin typeface="Sassoon Infant Std" panose="020B0503020103030203" pitchFamily="34" charset="0"/>
                <a:cs typeface="Calibri"/>
              </a:rPr>
              <a:t>Smith                                                                      </a:t>
            </a:r>
            <a:r>
              <a:rPr lang="en-GB" dirty="0">
                <a:latin typeface="Sassoon Infant Std" panose="020B0503020103030203" pitchFamily="34" charset="0"/>
                <a:cs typeface="Calibri"/>
              </a:rPr>
              <a:t>(SEND</a:t>
            </a:r>
            <a:r>
              <a:rPr lang="en-GB" spc="-50" dirty="0">
                <a:latin typeface="Sassoon Infant Std" panose="020B0503020103030203" pitchFamily="34" charset="0"/>
                <a:cs typeface="Calibri"/>
              </a:rPr>
              <a:t> </a:t>
            </a:r>
            <a:r>
              <a:rPr lang="en-GB" spc="-10" dirty="0">
                <a:latin typeface="Sassoon Infant Std" panose="020B0503020103030203" pitchFamily="34" charset="0"/>
                <a:cs typeface="Calibri"/>
              </a:rPr>
              <a:t>Governor)</a:t>
            </a:r>
            <a:endParaRPr lang="en-GB" dirty="0">
              <a:latin typeface="Sassoon Infant Std" panose="020B0503020103030203" pitchFamily="34" charset="0"/>
              <a:cs typeface="Calibri"/>
            </a:endParaRPr>
          </a:p>
          <a:p>
            <a:pPr marL="12700">
              <a:lnSpc>
                <a:spcPct val="150000"/>
              </a:lnSpc>
            </a:pPr>
            <a:r>
              <a:rPr b="1" i="1" dirty="0">
                <a:latin typeface="Sassoon Infant Std" panose="020B0503020103030203" pitchFamily="34" charset="0"/>
                <a:cs typeface="Calibri"/>
              </a:rPr>
              <a:t>This</a:t>
            </a:r>
            <a:r>
              <a:rPr b="1" i="1" spc="-30" dirty="0">
                <a:latin typeface="Sassoon Infant Std" panose="020B0503020103030203" pitchFamily="34" charset="0"/>
                <a:cs typeface="Calibri"/>
              </a:rPr>
              <a:t> </a:t>
            </a:r>
            <a:r>
              <a:rPr b="1" i="1" dirty="0">
                <a:latin typeface="Sassoon Infant Std" panose="020B0503020103030203" pitchFamily="34" charset="0"/>
                <a:cs typeface="Calibri"/>
              </a:rPr>
              <a:t>report</a:t>
            </a:r>
            <a:r>
              <a:rPr b="1" i="1" spc="-35" dirty="0">
                <a:latin typeface="Sassoon Infant Std" panose="020B0503020103030203" pitchFamily="34" charset="0"/>
                <a:cs typeface="Calibri"/>
              </a:rPr>
              <a:t> </a:t>
            </a:r>
            <a:r>
              <a:rPr b="1" i="1" dirty="0">
                <a:latin typeface="Sassoon Infant Std" panose="020B0503020103030203" pitchFamily="34" charset="0"/>
                <a:cs typeface="Calibri"/>
              </a:rPr>
              <a:t>was</a:t>
            </a:r>
            <a:r>
              <a:rPr b="1" i="1" spc="-30" dirty="0">
                <a:latin typeface="Sassoon Infant Std" panose="020B0503020103030203" pitchFamily="34" charset="0"/>
                <a:cs typeface="Calibri"/>
              </a:rPr>
              <a:t> </a:t>
            </a:r>
            <a:r>
              <a:rPr b="1" i="1" spc="-10" dirty="0">
                <a:latin typeface="Sassoon Infant Std" panose="020B0503020103030203" pitchFamily="34" charset="0"/>
                <a:cs typeface="Calibri"/>
              </a:rPr>
              <a:t>presented</a:t>
            </a:r>
            <a:r>
              <a:rPr b="1" i="1" spc="-40" dirty="0">
                <a:latin typeface="Sassoon Infant Std" panose="020B0503020103030203" pitchFamily="34" charset="0"/>
                <a:cs typeface="Calibri"/>
              </a:rPr>
              <a:t> </a:t>
            </a:r>
            <a:r>
              <a:rPr b="1" i="1" dirty="0">
                <a:latin typeface="Sassoon Infant Std" panose="020B0503020103030203" pitchFamily="34" charset="0"/>
                <a:cs typeface="Calibri"/>
              </a:rPr>
              <a:t>to</a:t>
            </a:r>
            <a:r>
              <a:rPr b="1" i="1" spc="-25" dirty="0">
                <a:latin typeface="Sassoon Infant Std" panose="020B0503020103030203" pitchFamily="34" charset="0"/>
                <a:cs typeface="Calibri"/>
              </a:rPr>
              <a:t> </a:t>
            </a:r>
            <a:r>
              <a:rPr b="1" i="1" dirty="0">
                <a:latin typeface="Sassoon Infant Std" panose="020B0503020103030203" pitchFamily="34" charset="0"/>
                <a:cs typeface="Calibri"/>
              </a:rPr>
              <a:t>and</a:t>
            </a:r>
            <a:r>
              <a:rPr b="1" i="1" spc="-40" dirty="0">
                <a:latin typeface="Sassoon Infant Std" panose="020B0503020103030203" pitchFamily="34" charset="0"/>
                <a:cs typeface="Calibri"/>
              </a:rPr>
              <a:t> </a:t>
            </a:r>
            <a:r>
              <a:rPr b="1" i="1" dirty="0">
                <a:latin typeface="Sassoon Infant Std" panose="020B0503020103030203" pitchFamily="34" charset="0"/>
                <a:cs typeface="Calibri"/>
              </a:rPr>
              <a:t>approved</a:t>
            </a:r>
            <a:r>
              <a:rPr b="1" i="1" spc="-55" dirty="0">
                <a:latin typeface="Sassoon Infant Std" panose="020B0503020103030203" pitchFamily="34" charset="0"/>
                <a:cs typeface="Calibri"/>
              </a:rPr>
              <a:t> </a:t>
            </a:r>
            <a:r>
              <a:rPr b="1" i="1" dirty="0">
                <a:latin typeface="Sassoon Infant Std" panose="020B0503020103030203" pitchFamily="34" charset="0"/>
                <a:cs typeface="Calibri"/>
              </a:rPr>
              <a:t>by</a:t>
            </a:r>
            <a:r>
              <a:rPr b="1" i="1" spc="-20" dirty="0">
                <a:latin typeface="Sassoon Infant Std" panose="020B0503020103030203" pitchFamily="34" charset="0"/>
                <a:cs typeface="Calibri"/>
              </a:rPr>
              <a:t> </a:t>
            </a:r>
            <a:r>
              <a:rPr b="1" i="1" dirty="0">
                <a:latin typeface="Sassoon Infant Std" panose="020B0503020103030203" pitchFamily="34" charset="0"/>
                <a:cs typeface="Calibri"/>
              </a:rPr>
              <a:t>the</a:t>
            </a:r>
            <a:r>
              <a:rPr b="1" i="1" spc="-20" dirty="0">
                <a:latin typeface="Sassoon Infant Std" panose="020B0503020103030203" pitchFamily="34" charset="0"/>
                <a:cs typeface="Calibri"/>
              </a:rPr>
              <a:t> </a:t>
            </a:r>
            <a:r>
              <a:rPr b="1" i="1" spc="-10" dirty="0">
                <a:latin typeface="Sassoon Infant Std" panose="020B0503020103030203" pitchFamily="34" charset="0"/>
                <a:cs typeface="Calibri"/>
              </a:rPr>
              <a:t>school’s</a:t>
            </a:r>
            <a:r>
              <a:rPr b="1" i="1" spc="-45" dirty="0">
                <a:latin typeface="Sassoon Infant Std" panose="020B0503020103030203" pitchFamily="34" charset="0"/>
                <a:cs typeface="Calibri"/>
              </a:rPr>
              <a:t> </a:t>
            </a:r>
            <a:r>
              <a:rPr b="1" i="1" dirty="0">
                <a:latin typeface="Sassoon Infant Std" panose="020B0503020103030203" pitchFamily="34" charset="0"/>
                <a:cs typeface="Calibri"/>
              </a:rPr>
              <a:t>Governing</a:t>
            </a:r>
            <a:r>
              <a:rPr b="1" i="1" spc="-25" dirty="0">
                <a:latin typeface="Sassoon Infant Std" panose="020B0503020103030203" pitchFamily="34" charset="0"/>
                <a:cs typeface="Calibri"/>
              </a:rPr>
              <a:t> </a:t>
            </a:r>
            <a:r>
              <a:rPr b="1" i="1" spc="-20" dirty="0">
                <a:latin typeface="Sassoon Infant Std" panose="020B0503020103030203" pitchFamily="34" charset="0"/>
                <a:cs typeface="Calibri"/>
              </a:rPr>
              <a:t>Body</a:t>
            </a:r>
            <a:endParaRPr dirty="0">
              <a:latin typeface="Sassoon Infant Std" panose="020B0503020103030203" pitchFamily="34" charset="0"/>
              <a:cs typeface="Calibri"/>
            </a:endParaRPr>
          </a:p>
        </p:txBody>
      </p:sp>
      <p:pic>
        <p:nvPicPr>
          <p:cNvPr id="10" name="Picture 9">
            <a:extLst>
              <a:ext uri="{FF2B5EF4-FFF2-40B4-BE49-F238E27FC236}">
                <a16:creationId xmlns:a16="http://schemas.microsoft.com/office/drawing/2014/main" id="{3631C404-B61A-8DE9-8567-F20835EF882D}"/>
              </a:ext>
            </a:extLst>
          </p:cNvPr>
          <p:cNvPicPr>
            <a:picLocks noChangeAspect="1"/>
          </p:cNvPicPr>
          <p:nvPr/>
        </p:nvPicPr>
        <p:blipFill>
          <a:blip r:embed="rId2"/>
          <a:stretch>
            <a:fillRect/>
          </a:stretch>
        </p:blipFill>
        <p:spPr>
          <a:xfrm>
            <a:off x="9906000" y="332310"/>
            <a:ext cx="1680705" cy="11434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57200"/>
            <a:ext cx="9092565" cy="624082"/>
          </a:xfrm>
          <a:prstGeom prst="rect">
            <a:avLst/>
          </a:prstGeom>
          <a:solidFill>
            <a:srgbClr val="DBDBDB"/>
          </a:solidFill>
          <a:ln w="76200">
            <a:solidFill>
              <a:srgbClr val="000000"/>
            </a:solidFill>
          </a:ln>
        </p:spPr>
        <p:txBody>
          <a:bodyPr vert="horz" wrap="square" lIns="0" tIns="0" rIns="0" bIns="0" rtlCol="0">
            <a:spAutoFit/>
          </a:bodyPr>
          <a:lstStyle/>
          <a:p>
            <a:pPr marL="505459">
              <a:lnSpc>
                <a:spcPts val="4825"/>
              </a:lnSpc>
            </a:pPr>
            <a:r>
              <a:rPr sz="4400" dirty="0">
                <a:latin typeface="Sassoon Infant Std" panose="020B0503020103030203" pitchFamily="34" charset="0"/>
              </a:rPr>
              <a:t>Who</a:t>
            </a:r>
            <a:r>
              <a:rPr sz="4400" spc="-75" dirty="0">
                <a:latin typeface="Sassoon Infant Std" panose="020B0503020103030203" pitchFamily="34" charset="0"/>
              </a:rPr>
              <a:t> </a:t>
            </a:r>
            <a:r>
              <a:rPr sz="4400" dirty="0">
                <a:latin typeface="Sassoon Infant Std" panose="020B0503020103030203" pitchFamily="34" charset="0"/>
              </a:rPr>
              <a:t>has</a:t>
            </a:r>
            <a:r>
              <a:rPr sz="4400" spc="-70" dirty="0">
                <a:latin typeface="Sassoon Infant Std" panose="020B0503020103030203" pitchFamily="34" charset="0"/>
              </a:rPr>
              <a:t> </a:t>
            </a:r>
            <a:r>
              <a:rPr sz="4400" spc="-10" dirty="0">
                <a:latin typeface="Sassoon Infant Std" panose="020B0503020103030203" pitchFamily="34" charset="0"/>
              </a:rPr>
              <a:t>contributed</a:t>
            </a:r>
            <a:r>
              <a:rPr sz="4400" spc="-70" dirty="0">
                <a:latin typeface="Sassoon Infant Std" panose="020B0503020103030203" pitchFamily="34" charset="0"/>
              </a:rPr>
              <a:t> </a:t>
            </a:r>
            <a:r>
              <a:rPr sz="4400" dirty="0">
                <a:latin typeface="Sassoon Infant Std" panose="020B0503020103030203" pitchFamily="34" charset="0"/>
              </a:rPr>
              <a:t>to</a:t>
            </a:r>
            <a:r>
              <a:rPr sz="4400" spc="-55" dirty="0">
                <a:latin typeface="Sassoon Infant Std" panose="020B0503020103030203" pitchFamily="34" charset="0"/>
              </a:rPr>
              <a:t> </a:t>
            </a:r>
            <a:r>
              <a:rPr sz="4400" dirty="0">
                <a:latin typeface="Sassoon Infant Std" panose="020B0503020103030203" pitchFamily="34" charset="0"/>
              </a:rPr>
              <a:t>this</a:t>
            </a:r>
            <a:r>
              <a:rPr sz="4400" spc="-70" dirty="0">
                <a:latin typeface="Sassoon Infant Std" panose="020B0503020103030203" pitchFamily="34" charset="0"/>
              </a:rPr>
              <a:t> </a:t>
            </a:r>
            <a:r>
              <a:rPr sz="4400" spc="-10" dirty="0">
                <a:latin typeface="Sassoon Infant Std" panose="020B0503020103030203" pitchFamily="34" charset="0"/>
              </a:rPr>
              <a:t>report?</a:t>
            </a:r>
            <a:endParaRPr sz="4400" dirty="0">
              <a:latin typeface="Sassoon Infant Std" panose="020B0503020103030203" pitchFamily="34" charset="0"/>
            </a:endParaRPr>
          </a:p>
        </p:txBody>
      </p:sp>
      <p:sp>
        <p:nvSpPr>
          <p:cNvPr id="3" name="object 3"/>
          <p:cNvSpPr txBox="1"/>
          <p:nvPr/>
        </p:nvSpPr>
        <p:spPr>
          <a:xfrm>
            <a:off x="916939" y="1680463"/>
            <a:ext cx="10177145" cy="1933734"/>
          </a:xfrm>
          <a:prstGeom prst="rect">
            <a:avLst/>
          </a:prstGeom>
        </p:spPr>
        <p:txBody>
          <a:bodyPr vert="horz" wrap="square" lIns="0" tIns="60960" rIns="0" bIns="0" rtlCol="0">
            <a:spAutoFit/>
          </a:bodyPr>
          <a:lstStyle/>
          <a:p>
            <a:pPr marL="12700" marR="5080">
              <a:lnSpc>
                <a:spcPct val="150000"/>
              </a:lnSpc>
            </a:pPr>
            <a:r>
              <a:rPr lang="en-GB" sz="2800" spc="-10" dirty="0">
                <a:latin typeface="Sassoon Infant Std" panose="020B0503020103030203" pitchFamily="34" charset="0"/>
                <a:cs typeface="Calibri"/>
              </a:rPr>
              <a:t>A big thank you to the children, p</a:t>
            </a:r>
            <a:r>
              <a:rPr sz="2800" spc="-10" dirty="0" err="1">
                <a:latin typeface="Sassoon Infant Std" panose="020B0503020103030203" pitchFamily="34" charset="0"/>
                <a:cs typeface="Calibri"/>
              </a:rPr>
              <a:t>arents</a:t>
            </a:r>
            <a:r>
              <a:rPr sz="2800" spc="-10" dirty="0">
                <a:latin typeface="Sassoon Infant Std" panose="020B0503020103030203" pitchFamily="34" charset="0"/>
                <a:cs typeface="Calibri"/>
              </a:rPr>
              <a:t>,</a:t>
            </a:r>
            <a:r>
              <a:rPr sz="2800" spc="-90" dirty="0">
                <a:latin typeface="Sassoon Infant Std" panose="020B0503020103030203" pitchFamily="34" charset="0"/>
                <a:cs typeface="Calibri"/>
              </a:rPr>
              <a:t> </a:t>
            </a:r>
            <a:r>
              <a:rPr lang="en-GB" sz="2800" spc="-90" dirty="0">
                <a:latin typeface="Sassoon Infant Std" panose="020B0503020103030203" pitchFamily="34" charset="0"/>
                <a:cs typeface="Calibri"/>
              </a:rPr>
              <a:t>c</a:t>
            </a:r>
            <a:r>
              <a:rPr sz="2800" dirty="0" err="1">
                <a:latin typeface="Sassoon Infant Std" panose="020B0503020103030203" pitchFamily="34" charset="0"/>
                <a:cs typeface="Calibri"/>
              </a:rPr>
              <a:t>arers</a:t>
            </a:r>
            <a:r>
              <a:rPr sz="2800" dirty="0">
                <a:latin typeface="Sassoon Infant Std" panose="020B0503020103030203" pitchFamily="34" charset="0"/>
                <a:cs typeface="Calibri"/>
              </a:rPr>
              <a:t>,</a:t>
            </a:r>
            <a:r>
              <a:rPr sz="2800" spc="-100" dirty="0">
                <a:latin typeface="Sassoon Infant Std" panose="020B0503020103030203" pitchFamily="34" charset="0"/>
                <a:cs typeface="Calibri"/>
              </a:rPr>
              <a:t> </a:t>
            </a:r>
            <a:r>
              <a:rPr lang="en-GB" sz="2800" spc="-100" dirty="0">
                <a:latin typeface="Sassoon Infant Std" panose="020B0503020103030203" pitchFamily="34" charset="0"/>
                <a:cs typeface="Calibri"/>
              </a:rPr>
              <a:t>e</a:t>
            </a:r>
            <a:r>
              <a:rPr sz="2800" dirty="0" err="1">
                <a:latin typeface="Sassoon Infant Std" panose="020B0503020103030203" pitchFamily="34" charset="0"/>
                <a:cs typeface="Calibri"/>
              </a:rPr>
              <a:t>xternal</a:t>
            </a:r>
            <a:r>
              <a:rPr sz="2800" spc="-110" dirty="0">
                <a:latin typeface="Sassoon Infant Std" panose="020B0503020103030203" pitchFamily="34" charset="0"/>
                <a:cs typeface="Calibri"/>
              </a:rPr>
              <a:t> </a:t>
            </a:r>
            <a:r>
              <a:rPr lang="en-GB" sz="2800" spc="-10" dirty="0">
                <a:latin typeface="Sassoon Infant Std" panose="020B0503020103030203" pitchFamily="34" charset="0"/>
                <a:cs typeface="Calibri"/>
              </a:rPr>
              <a:t>p</a:t>
            </a:r>
            <a:r>
              <a:rPr sz="2800" spc="-10" dirty="0" err="1">
                <a:latin typeface="Sassoon Infant Std" panose="020B0503020103030203" pitchFamily="34" charset="0"/>
                <a:cs typeface="Calibri"/>
              </a:rPr>
              <a:t>rofessionals</a:t>
            </a:r>
            <a:r>
              <a:rPr sz="2800" spc="-70" dirty="0">
                <a:latin typeface="Sassoon Infant Std" panose="020B0503020103030203" pitchFamily="34" charset="0"/>
                <a:cs typeface="Calibri"/>
              </a:rPr>
              <a:t> </a:t>
            </a:r>
            <a:r>
              <a:rPr sz="2800" dirty="0">
                <a:latin typeface="Sassoon Infant Std" panose="020B0503020103030203" pitchFamily="34" charset="0"/>
                <a:cs typeface="Calibri"/>
              </a:rPr>
              <a:t>and</a:t>
            </a:r>
            <a:r>
              <a:rPr sz="2800" spc="-95" dirty="0">
                <a:latin typeface="Sassoon Infant Std" panose="020B0503020103030203" pitchFamily="34" charset="0"/>
                <a:cs typeface="Calibri"/>
              </a:rPr>
              <a:t> </a:t>
            </a:r>
            <a:r>
              <a:rPr lang="en-GB" sz="2800" spc="-95" dirty="0">
                <a:latin typeface="Sassoon Infant Std" panose="020B0503020103030203" pitchFamily="34" charset="0"/>
                <a:cs typeface="Calibri"/>
              </a:rPr>
              <a:t>staff who</a:t>
            </a:r>
            <a:r>
              <a:rPr sz="2800" spc="-80" dirty="0">
                <a:latin typeface="Sassoon Infant Std" panose="020B0503020103030203" pitchFamily="34" charset="0"/>
                <a:cs typeface="Calibri"/>
              </a:rPr>
              <a:t> </a:t>
            </a:r>
            <a:r>
              <a:rPr sz="2800" dirty="0">
                <a:latin typeface="Sassoon Infant Std" panose="020B0503020103030203" pitchFamily="34" charset="0"/>
                <a:cs typeface="Calibri"/>
              </a:rPr>
              <a:t>were</a:t>
            </a:r>
            <a:r>
              <a:rPr sz="2800" spc="-100" dirty="0">
                <a:latin typeface="Sassoon Infant Std" panose="020B0503020103030203" pitchFamily="34" charset="0"/>
                <a:cs typeface="Calibri"/>
              </a:rPr>
              <a:t> </a:t>
            </a:r>
            <a:r>
              <a:rPr sz="2800" spc="-10" dirty="0">
                <a:latin typeface="Sassoon Infant Std" panose="020B0503020103030203" pitchFamily="34" charset="0"/>
                <a:cs typeface="Calibri"/>
              </a:rPr>
              <a:t>consulted</a:t>
            </a:r>
            <a:r>
              <a:rPr sz="2800" spc="-75" dirty="0">
                <a:latin typeface="Sassoon Infant Std" panose="020B0503020103030203" pitchFamily="34" charset="0"/>
                <a:cs typeface="Calibri"/>
              </a:rPr>
              <a:t> </a:t>
            </a:r>
            <a:r>
              <a:rPr sz="2800" spc="-25" dirty="0">
                <a:latin typeface="Sassoon Infant Std" panose="020B0503020103030203" pitchFamily="34" charset="0"/>
                <a:cs typeface="Calibri"/>
              </a:rPr>
              <a:t>on </a:t>
            </a:r>
            <a:r>
              <a:rPr sz="2800" dirty="0">
                <a:latin typeface="Sassoon Infant Std" panose="020B0503020103030203" pitchFamily="34" charset="0"/>
                <a:cs typeface="Calibri"/>
              </a:rPr>
              <a:t>this</a:t>
            </a:r>
            <a:r>
              <a:rPr sz="2800" spc="-60" dirty="0">
                <a:latin typeface="Sassoon Infant Std" panose="020B0503020103030203" pitchFamily="34" charset="0"/>
                <a:cs typeface="Calibri"/>
              </a:rPr>
              <a:t> </a:t>
            </a:r>
            <a:r>
              <a:rPr sz="2800" dirty="0">
                <a:latin typeface="Sassoon Infant Std" panose="020B0503020103030203" pitchFamily="34" charset="0"/>
                <a:cs typeface="Calibri"/>
              </a:rPr>
              <a:t>report</a:t>
            </a:r>
            <a:r>
              <a:rPr sz="2800" spc="-65" dirty="0">
                <a:latin typeface="Sassoon Infant Std" panose="020B0503020103030203" pitchFamily="34" charset="0"/>
                <a:cs typeface="Calibri"/>
              </a:rPr>
              <a:t> </a:t>
            </a:r>
            <a:r>
              <a:rPr sz="2800" dirty="0">
                <a:latin typeface="Sassoon Infant Std" panose="020B0503020103030203" pitchFamily="34" charset="0"/>
                <a:cs typeface="Calibri"/>
              </a:rPr>
              <a:t>during</a:t>
            </a:r>
            <a:r>
              <a:rPr sz="2800" spc="-45" dirty="0">
                <a:latin typeface="Sassoon Infant Std" panose="020B0503020103030203" pitchFamily="34" charset="0"/>
                <a:cs typeface="Calibri"/>
              </a:rPr>
              <a:t> </a:t>
            </a:r>
            <a:r>
              <a:rPr sz="2800" dirty="0">
                <a:latin typeface="Sassoon Infant Std" panose="020B0503020103030203" pitchFamily="34" charset="0"/>
                <a:cs typeface="Calibri"/>
              </a:rPr>
              <a:t>the</a:t>
            </a:r>
            <a:r>
              <a:rPr sz="2800" spc="-65" dirty="0">
                <a:latin typeface="Sassoon Infant Std" panose="020B0503020103030203" pitchFamily="34" charset="0"/>
                <a:cs typeface="Calibri"/>
              </a:rPr>
              <a:t> </a:t>
            </a:r>
            <a:r>
              <a:rPr sz="2800" dirty="0">
                <a:latin typeface="Sassoon Infant Std" panose="020B0503020103030203" pitchFamily="34" charset="0"/>
                <a:cs typeface="Calibri"/>
              </a:rPr>
              <a:t>academic</a:t>
            </a:r>
            <a:r>
              <a:rPr sz="2800" spc="-75" dirty="0">
                <a:latin typeface="Sassoon Infant Std" panose="020B0503020103030203" pitchFamily="34" charset="0"/>
                <a:cs typeface="Calibri"/>
              </a:rPr>
              <a:t> </a:t>
            </a:r>
            <a:r>
              <a:rPr sz="2800" dirty="0">
                <a:latin typeface="Sassoon Infant Std" panose="020B0503020103030203" pitchFamily="34" charset="0"/>
                <a:cs typeface="Calibri"/>
              </a:rPr>
              <a:t>year</a:t>
            </a:r>
            <a:r>
              <a:rPr sz="2800" spc="-80" dirty="0">
                <a:latin typeface="Sassoon Infant Std" panose="020B0503020103030203" pitchFamily="34" charset="0"/>
                <a:cs typeface="Calibri"/>
              </a:rPr>
              <a:t> </a:t>
            </a:r>
            <a:r>
              <a:rPr lang="en-GB" sz="2800" spc="-20">
                <a:latin typeface="Sassoon Infant Std" panose="020B0503020103030203" pitchFamily="34" charset="0"/>
                <a:cs typeface="Calibri"/>
              </a:rPr>
              <a:t>2025-26</a:t>
            </a:r>
            <a:endParaRPr sz="2800" dirty="0">
              <a:latin typeface="Sassoon Infant Std" panose="020B0503020103030203" pitchFamily="34" charset="0"/>
              <a:cs typeface="Calibri"/>
            </a:endParaRPr>
          </a:p>
        </p:txBody>
      </p:sp>
      <p:pic>
        <p:nvPicPr>
          <p:cNvPr id="5" name="Picture 4">
            <a:extLst>
              <a:ext uri="{FF2B5EF4-FFF2-40B4-BE49-F238E27FC236}">
                <a16:creationId xmlns:a16="http://schemas.microsoft.com/office/drawing/2014/main" id="{78F54D91-96D0-E18D-1677-F4C5657D39F8}"/>
              </a:ext>
            </a:extLst>
          </p:cNvPr>
          <p:cNvPicPr>
            <a:picLocks noChangeAspect="1"/>
          </p:cNvPicPr>
          <p:nvPr/>
        </p:nvPicPr>
        <p:blipFill>
          <a:blip r:embed="rId2"/>
          <a:stretch>
            <a:fillRect/>
          </a:stretch>
        </p:blipFill>
        <p:spPr>
          <a:xfrm>
            <a:off x="10134600" y="278462"/>
            <a:ext cx="1680705" cy="11434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1450" y="1248987"/>
            <a:ext cx="9592310" cy="4785360"/>
            <a:chOff x="332231" y="894588"/>
            <a:chExt cx="9592310" cy="4785360"/>
          </a:xfrm>
        </p:grpSpPr>
        <p:sp>
          <p:nvSpPr>
            <p:cNvPr id="3" name="object 3"/>
            <p:cNvSpPr/>
            <p:nvPr/>
          </p:nvSpPr>
          <p:spPr>
            <a:xfrm>
              <a:off x="370331" y="932688"/>
              <a:ext cx="9516110" cy="4709160"/>
            </a:xfrm>
            <a:custGeom>
              <a:avLst/>
              <a:gdLst/>
              <a:ahLst/>
              <a:cxnLst/>
              <a:rect l="l" t="t" r="r" b="b"/>
              <a:pathLst>
                <a:path w="9516110" h="4709160">
                  <a:moveTo>
                    <a:pt x="9515856" y="0"/>
                  </a:moveTo>
                  <a:lnTo>
                    <a:pt x="0" y="0"/>
                  </a:lnTo>
                  <a:lnTo>
                    <a:pt x="0" y="4709160"/>
                  </a:lnTo>
                  <a:lnTo>
                    <a:pt x="9515856" y="4709160"/>
                  </a:lnTo>
                  <a:lnTo>
                    <a:pt x="9515856" y="0"/>
                  </a:lnTo>
                  <a:close/>
                </a:path>
              </a:pathLst>
            </a:custGeom>
            <a:solidFill>
              <a:srgbClr val="DBDBDB"/>
            </a:solidFill>
          </p:spPr>
          <p:txBody>
            <a:bodyPr wrap="square" lIns="0" tIns="0" rIns="0" bIns="0" rtlCol="0"/>
            <a:lstStyle/>
            <a:p>
              <a:endParaRPr/>
            </a:p>
          </p:txBody>
        </p:sp>
        <p:sp>
          <p:nvSpPr>
            <p:cNvPr id="4" name="object 4"/>
            <p:cNvSpPr/>
            <p:nvPr/>
          </p:nvSpPr>
          <p:spPr>
            <a:xfrm>
              <a:off x="370331" y="932688"/>
              <a:ext cx="9516110" cy="4709160"/>
            </a:xfrm>
            <a:custGeom>
              <a:avLst/>
              <a:gdLst/>
              <a:ahLst/>
              <a:cxnLst/>
              <a:rect l="l" t="t" r="r" b="b"/>
              <a:pathLst>
                <a:path w="9516110" h="4709160">
                  <a:moveTo>
                    <a:pt x="0" y="4709160"/>
                  </a:moveTo>
                  <a:lnTo>
                    <a:pt x="9515856" y="4709160"/>
                  </a:lnTo>
                  <a:lnTo>
                    <a:pt x="9515856" y="0"/>
                  </a:lnTo>
                  <a:lnTo>
                    <a:pt x="0" y="0"/>
                  </a:lnTo>
                  <a:lnTo>
                    <a:pt x="0" y="4709160"/>
                  </a:lnTo>
                  <a:close/>
                </a:path>
              </a:pathLst>
            </a:custGeom>
            <a:ln w="76200">
              <a:solidFill>
                <a:srgbClr val="000000"/>
              </a:solidFill>
            </a:ln>
          </p:spPr>
          <p:txBody>
            <a:bodyPr wrap="square" lIns="0" tIns="0" rIns="0" bIns="0" rtlCol="0"/>
            <a:lstStyle/>
            <a:p>
              <a:endParaRPr/>
            </a:p>
          </p:txBody>
        </p:sp>
      </p:grpSp>
      <p:sp>
        <p:nvSpPr>
          <p:cNvPr id="5" name="object 5"/>
          <p:cNvSpPr txBox="1">
            <a:spLocks noGrp="1"/>
          </p:cNvSpPr>
          <p:nvPr>
            <p:ph type="title"/>
          </p:nvPr>
        </p:nvSpPr>
        <p:spPr>
          <a:xfrm>
            <a:off x="564950" y="1294075"/>
            <a:ext cx="9110345" cy="697230"/>
          </a:xfrm>
          <a:prstGeom prst="rect">
            <a:avLst/>
          </a:prstGeom>
        </p:spPr>
        <p:txBody>
          <a:bodyPr vert="horz" wrap="square" lIns="0" tIns="13335" rIns="0" bIns="0" rtlCol="0">
            <a:spAutoFit/>
          </a:bodyPr>
          <a:lstStyle/>
          <a:p>
            <a:pPr marL="12700">
              <a:lnSpc>
                <a:spcPct val="100000"/>
              </a:lnSpc>
              <a:spcBef>
                <a:spcPts val="105"/>
              </a:spcBef>
            </a:pPr>
            <a:r>
              <a:rPr sz="4400" b="1" dirty="0">
                <a:latin typeface="Calibri"/>
                <a:cs typeface="Calibri"/>
              </a:rPr>
              <a:t>Definition</a:t>
            </a:r>
            <a:r>
              <a:rPr sz="4400" b="1" spc="-105" dirty="0">
                <a:latin typeface="Calibri"/>
                <a:cs typeface="Calibri"/>
              </a:rPr>
              <a:t> </a:t>
            </a:r>
            <a:r>
              <a:rPr sz="4400" b="1" dirty="0">
                <a:latin typeface="Calibri"/>
                <a:cs typeface="Calibri"/>
              </a:rPr>
              <a:t>of</a:t>
            </a:r>
            <a:r>
              <a:rPr sz="4400" b="1" spc="-70" dirty="0">
                <a:latin typeface="Calibri"/>
                <a:cs typeface="Calibri"/>
              </a:rPr>
              <a:t> </a:t>
            </a:r>
            <a:r>
              <a:rPr sz="4400" b="1" dirty="0">
                <a:latin typeface="Calibri"/>
                <a:cs typeface="Calibri"/>
              </a:rPr>
              <a:t>Special</a:t>
            </a:r>
            <a:r>
              <a:rPr sz="4400" b="1" spc="-100" dirty="0">
                <a:latin typeface="Calibri"/>
                <a:cs typeface="Calibri"/>
              </a:rPr>
              <a:t> </a:t>
            </a:r>
            <a:r>
              <a:rPr sz="4400" b="1" dirty="0">
                <a:latin typeface="Calibri"/>
                <a:cs typeface="Calibri"/>
              </a:rPr>
              <a:t>Educational</a:t>
            </a:r>
            <a:r>
              <a:rPr sz="4400" b="1" spc="-100" dirty="0">
                <a:latin typeface="Calibri"/>
                <a:cs typeface="Calibri"/>
              </a:rPr>
              <a:t> </a:t>
            </a:r>
            <a:r>
              <a:rPr sz="4400" b="1" spc="-10" dirty="0">
                <a:latin typeface="Calibri"/>
                <a:cs typeface="Calibri"/>
              </a:rPr>
              <a:t>Needs</a:t>
            </a:r>
            <a:endParaRPr sz="4400" dirty="0">
              <a:latin typeface="Calibri"/>
              <a:cs typeface="Calibri"/>
            </a:endParaRPr>
          </a:p>
        </p:txBody>
      </p:sp>
      <p:sp>
        <p:nvSpPr>
          <p:cNvPr id="6" name="object 6"/>
          <p:cNvSpPr txBox="1"/>
          <p:nvPr/>
        </p:nvSpPr>
        <p:spPr>
          <a:xfrm>
            <a:off x="553212" y="1984317"/>
            <a:ext cx="9328785" cy="3788410"/>
          </a:xfrm>
          <a:prstGeom prst="rect">
            <a:avLst/>
          </a:prstGeom>
        </p:spPr>
        <p:txBody>
          <a:bodyPr vert="horz" wrap="square" lIns="0" tIns="13335" rIns="0" bIns="0" rtlCol="0">
            <a:spAutoFit/>
          </a:bodyPr>
          <a:lstStyle/>
          <a:p>
            <a:pPr marL="4445" algn="ctr">
              <a:lnSpc>
                <a:spcPts val="3650"/>
              </a:lnSpc>
              <a:spcBef>
                <a:spcPts val="105"/>
              </a:spcBef>
            </a:pPr>
            <a:r>
              <a:rPr sz="3200" spc="-10" dirty="0">
                <a:latin typeface="Calibri"/>
                <a:cs typeface="Calibri"/>
              </a:rPr>
              <a:t>(taken</a:t>
            </a:r>
            <a:r>
              <a:rPr sz="3200" spc="-60" dirty="0">
                <a:latin typeface="Calibri"/>
                <a:cs typeface="Calibri"/>
              </a:rPr>
              <a:t> </a:t>
            </a:r>
            <a:r>
              <a:rPr sz="3200" dirty="0">
                <a:latin typeface="Calibri"/>
                <a:cs typeface="Calibri"/>
              </a:rPr>
              <a:t>from</a:t>
            </a:r>
            <a:r>
              <a:rPr sz="3200" spc="-50" dirty="0">
                <a:latin typeface="Calibri"/>
                <a:cs typeface="Calibri"/>
              </a:rPr>
              <a:t> </a:t>
            </a:r>
            <a:r>
              <a:rPr sz="3200" dirty="0">
                <a:latin typeface="Calibri"/>
                <a:cs typeface="Calibri"/>
              </a:rPr>
              <a:t>SEND</a:t>
            </a:r>
            <a:r>
              <a:rPr sz="3200" spc="-65" dirty="0">
                <a:latin typeface="Calibri"/>
                <a:cs typeface="Calibri"/>
              </a:rPr>
              <a:t> </a:t>
            </a:r>
            <a:r>
              <a:rPr sz="3200" dirty="0">
                <a:latin typeface="Calibri"/>
                <a:cs typeface="Calibri"/>
              </a:rPr>
              <a:t>Code</a:t>
            </a:r>
            <a:r>
              <a:rPr sz="3200" spc="-50" dirty="0">
                <a:latin typeface="Calibri"/>
                <a:cs typeface="Calibri"/>
              </a:rPr>
              <a:t> </a:t>
            </a:r>
            <a:r>
              <a:rPr sz="3200" dirty="0">
                <a:latin typeface="Calibri"/>
                <a:cs typeface="Calibri"/>
              </a:rPr>
              <a:t>of</a:t>
            </a:r>
            <a:r>
              <a:rPr sz="3200" spc="-50" dirty="0">
                <a:latin typeface="Calibri"/>
                <a:cs typeface="Calibri"/>
              </a:rPr>
              <a:t> </a:t>
            </a:r>
            <a:r>
              <a:rPr sz="3200" dirty="0">
                <a:latin typeface="Calibri"/>
                <a:cs typeface="Calibri"/>
              </a:rPr>
              <a:t>Practice:</a:t>
            </a:r>
            <a:r>
              <a:rPr sz="3200" spc="-80" dirty="0">
                <a:latin typeface="Calibri"/>
                <a:cs typeface="Calibri"/>
              </a:rPr>
              <a:t> </a:t>
            </a:r>
            <a:r>
              <a:rPr sz="3200" dirty="0">
                <a:latin typeface="Calibri"/>
                <a:cs typeface="Calibri"/>
              </a:rPr>
              <a:t>0</a:t>
            </a:r>
            <a:r>
              <a:rPr sz="3200" spc="-50" dirty="0">
                <a:latin typeface="Calibri"/>
                <a:cs typeface="Calibri"/>
              </a:rPr>
              <a:t> </a:t>
            </a:r>
            <a:r>
              <a:rPr sz="3200" dirty="0">
                <a:latin typeface="Calibri"/>
                <a:cs typeface="Calibri"/>
              </a:rPr>
              <a:t>to</a:t>
            </a:r>
            <a:r>
              <a:rPr sz="3200" spc="-50" dirty="0">
                <a:latin typeface="Calibri"/>
                <a:cs typeface="Calibri"/>
              </a:rPr>
              <a:t> </a:t>
            </a:r>
            <a:r>
              <a:rPr sz="3200" dirty="0">
                <a:latin typeface="Calibri"/>
                <a:cs typeface="Calibri"/>
              </a:rPr>
              <a:t>25</a:t>
            </a:r>
            <a:r>
              <a:rPr sz="3200" spc="-50" dirty="0">
                <a:latin typeface="Calibri"/>
                <a:cs typeface="Calibri"/>
              </a:rPr>
              <a:t> </a:t>
            </a:r>
            <a:r>
              <a:rPr sz="3200" dirty="0">
                <a:latin typeface="Calibri"/>
                <a:cs typeface="Calibri"/>
              </a:rPr>
              <a:t>years</a:t>
            </a:r>
            <a:r>
              <a:rPr sz="3200" spc="-60" dirty="0">
                <a:latin typeface="Calibri"/>
                <a:cs typeface="Calibri"/>
              </a:rPr>
              <a:t> </a:t>
            </a:r>
            <a:r>
              <a:rPr sz="3200" spc="-50" dirty="0">
                <a:latin typeface="Calibri"/>
                <a:cs typeface="Calibri"/>
              </a:rPr>
              <a:t>–</a:t>
            </a:r>
            <a:endParaRPr sz="3200" dirty="0">
              <a:latin typeface="Calibri"/>
              <a:cs typeface="Calibri"/>
            </a:endParaRPr>
          </a:p>
          <a:p>
            <a:pPr marL="5080" algn="ctr">
              <a:lnSpc>
                <a:spcPts val="3650"/>
              </a:lnSpc>
            </a:pPr>
            <a:r>
              <a:rPr sz="3200" dirty="0">
                <a:latin typeface="Calibri"/>
                <a:cs typeface="Calibri"/>
              </a:rPr>
              <a:t>January</a:t>
            </a:r>
            <a:r>
              <a:rPr sz="3200" spc="-85" dirty="0">
                <a:latin typeface="Calibri"/>
                <a:cs typeface="Calibri"/>
              </a:rPr>
              <a:t> </a:t>
            </a:r>
            <a:r>
              <a:rPr sz="3200" spc="-10" dirty="0">
                <a:latin typeface="Calibri"/>
                <a:cs typeface="Calibri"/>
              </a:rPr>
              <a:t>2015)</a:t>
            </a:r>
            <a:endParaRPr sz="3200" dirty="0">
              <a:latin typeface="Calibri"/>
              <a:cs typeface="Calibri"/>
            </a:endParaRPr>
          </a:p>
          <a:p>
            <a:pPr>
              <a:lnSpc>
                <a:spcPct val="100000"/>
              </a:lnSpc>
              <a:spcBef>
                <a:spcPts val="270"/>
              </a:spcBef>
            </a:pPr>
            <a:endParaRPr sz="3200" dirty="0">
              <a:latin typeface="Calibri"/>
              <a:cs typeface="Calibri"/>
            </a:endParaRPr>
          </a:p>
          <a:p>
            <a:pPr marL="12700" marR="5080" indent="1270" algn="ctr">
              <a:lnSpc>
                <a:spcPct val="90000"/>
              </a:lnSpc>
              <a:spcBef>
                <a:spcPts val="5"/>
              </a:spcBef>
            </a:pPr>
            <a:r>
              <a:rPr sz="2800" i="1" dirty="0">
                <a:latin typeface="Calibri"/>
                <a:cs typeface="Calibri"/>
              </a:rPr>
              <a:t>A</a:t>
            </a:r>
            <a:r>
              <a:rPr sz="2800" i="1" spc="-15" dirty="0">
                <a:latin typeface="Calibri"/>
                <a:cs typeface="Calibri"/>
              </a:rPr>
              <a:t> </a:t>
            </a:r>
            <a:r>
              <a:rPr sz="2800" i="1" dirty="0">
                <a:latin typeface="Calibri"/>
                <a:cs typeface="Calibri"/>
              </a:rPr>
              <a:t>pupil</a:t>
            </a:r>
            <a:r>
              <a:rPr sz="2800" i="1" spc="-35" dirty="0">
                <a:latin typeface="Calibri"/>
                <a:cs typeface="Calibri"/>
              </a:rPr>
              <a:t> </a:t>
            </a:r>
            <a:r>
              <a:rPr sz="2800" i="1" dirty="0">
                <a:latin typeface="Calibri"/>
                <a:cs typeface="Calibri"/>
              </a:rPr>
              <a:t>has</a:t>
            </a:r>
            <a:r>
              <a:rPr sz="2800" i="1" spc="-25" dirty="0">
                <a:latin typeface="Calibri"/>
                <a:cs typeface="Calibri"/>
              </a:rPr>
              <a:t> </a:t>
            </a:r>
            <a:r>
              <a:rPr sz="2800" i="1" dirty="0">
                <a:latin typeface="Calibri"/>
                <a:cs typeface="Calibri"/>
              </a:rPr>
              <a:t>SEN</a:t>
            </a:r>
            <a:r>
              <a:rPr sz="2800" i="1" spc="-25" dirty="0">
                <a:latin typeface="Calibri"/>
                <a:cs typeface="Calibri"/>
              </a:rPr>
              <a:t> </a:t>
            </a:r>
            <a:r>
              <a:rPr sz="2800" i="1" dirty="0">
                <a:latin typeface="Calibri"/>
                <a:cs typeface="Calibri"/>
              </a:rPr>
              <a:t>if</a:t>
            </a:r>
            <a:r>
              <a:rPr sz="2800" i="1" spc="-25" dirty="0">
                <a:latin typeface="Calibri"/>
                <a:cs typeface="Calibri"/>
              </a:rPr>
              <a:t> </a:t>
            </a:r>
            <a:r>
              <a:rPr sz="2800" i="1" dirty="0">
                <a:latin typeface="Calibri"/>
                <a:cs typeface="Calibri"/>
              </a:rPr>
              <a:t>they</a:t>
            </a:r>
            <a:r>
              <a:rPr sz="2800" i="1" spc="-25" dirty="0">
                <a:latin typeface="Calibri"/>
                <a:cs typeface="Calibri"/>
              </a:rPr>
              <a:t> </a:t>
            </a:r>
            <a:r>
              <a:rPr sz="2800" i="1" dirty="0">
                <a:latin typeface="Calibri"/>
                <a:cs typeface="Calibri"/>
              </a:rPr>
              <a:t>have</a:t>
            </a:r>
            <a:r>
              <a:rPr sz="2800" i="1" spc="-20" dirty="0">
                <a:latin typeface="Calibri"/>
                <a:cs typeface="Calibri"/>
              </a:rPr>
              <a:t> </a:t>
            </a:r>
            <a:r>
              <a:rPr sz="2800" i="1" dirty="0">
                <a:latin typeface="Calibri"/>
                <a:cs typeface="Calibri"/>
              </a:rPr>
              <a:t>a</a:t>
            </a:r>
            <a:r>
              <a:rPr sz="2800" i="1" spc="-25" dirty="0">
                <a:latin typeface="Calibri"/>
                <a:cs typeface="Calibri"/>
              </a:rPr>
              <a:t> </a:t>
            </a:r>
            <a:r>
              <a:rPr sz="2800" i="1" dirty="0">
                <a:latin typeface="Calibri"/>
                <a:cs typeface="Calibri"/>
              </a:rPr>
              <a:t>learning</a:t>
            </a:r>
            <a:r>
              <a:rPr sz="2800" i="1" spc="-30" dirty="0">
                <a:latin typeface="Calibri"/>
                <a:cs typeface="Calibri"/>
              </a:rPr>
              <a:t> </a:t>
            </a:r>
            <a:r>
              <a:rPr sz="2800" i="1" dirty="0">
                <a:latin typeface="Calibri"/>
                <a:cs typeface="Calibri"/>
              </a:rPr>
              <a:t>difficulty</a:t>
            </a:r>
            <a:r>
              <a:rPr sz="2800" i="1" spc="-25" dirty="0">
                <a:latin typeface="Calibri"/>
                <a:cs typeface="Calibri"/>
              </a:rPr>
              <a:t> </a:t>
            </a:r>
            <a:r>
              <a:rPr sz="2800" i="1" dirty="0">
                <a:latin typeface="Calibri"/>
                <a:cs typeface="Calibri"/>
              </a:rPr>
              <a:t>or</a:t>
            </a:r>
            <a:r>
              <a:rPr sz="2800" i="1" spc="-15" dirty="0">
                <a:latin typeface="Calibri"/>
                <a:cs typeface="Calibri"/>
              </a:rPr>
              <a:t> </a:t>
            </a:r>
            <a:r>
              <a:rPr sz="2800" i="1" spc="-10" dirty="0">
                <a:latin typeface="Calibri"/>
                <a:cs typeface="Calibri"/>
              </a:rPr>
              <a:t>disability </a:t>
            </a:r>
            <a:r>
              <a:rPr sz="2800" i="1" dirty="0">
                <a:latin typeface="Calibri"/>
                <a:cs typeface="Calibri"/>
              </a:rPr>
              <a:t>which</a:t>
            </a:r>
            <a:r>
              <a:rPr sz="2800" i="1" spc="-55" dirty="0">
                <a:latin typeface="Calibri"/>
                <a:cs typeface="Calibri"/>
              </a:rPr>
              <a:t> </a:t>
            </a:r>
            <a:r>
              <a:rPr sz="2800" i="1" dirty="0">
                <a:latin typeface="Calibri"/>
                <a:cs typeface="Calibri"/>
              </a:rPr>
              <a:t>calls</a:t>
            </a:r>
            <a:r>
              <a:rPr sz="2800" i="1" spc="-45" dirty="0">
                <a:latin typeface="Calibri"/>
                <a:cs typeface="Calibri"/>
              </a:rPr>
              <a:t> </a:t>
            </a:r>
            <a:r>
              <a:rPr sz="2800" i="1" dirty="0">
                <a:latin typeface="Calibri"/>
                <a:cs typeface="Calibri"/>
              </a:rPr>
              <a:t>for</a:t>
            </a:r>
            <a:r>
              <a:rPr sz="2800" i="1" spc="-40" dirty="0">
                <a:latin typeface="Calibri"/>
                <a:cs typeface="Calibri"/>
              </a:rPr>
              <a:t> </a:t>
            </a:r>
            <a:r>
              <a:rPr sz="2800" i="1" dirty="0">
                <a:latin typeface="Calibri"/>
                <a:cs typeface="Calibri"/>
              </a:rPr>
              <a:t>special</a:t>
            </a:r>
            <a:r>
              <a:rPr sz="2800" i="1" spc="-45" dirty="0">
                <a:latin typeface="Calibri"/>
                <a:cs typeface="Calibri"/>
              </a:rPr>
              <a:t> </a:t>
            </a:r>
            <a:r>
              <a:rPr sz="2800" i="1" dirty="0">
                <a:latin typeface="Calibri"/>
                <a:cs typeface="Calibri"/>
              </a:rPr>
              <a:t>educational</a:t>
            </a:r>
            <a:r>
              <a:rPr sz="2800" i="1" spc="-60" dirty="0">
                <a:latin typeface="Calibri"/>
                <a:cs typeface="Calibri"/>
              </a:rPr>
              <a:t> </a:t>
            </a:r>
            <a:r>
              <a:rPr sz="2800" i="1" dirty="0">
                <a:latin typeface="Calibri"/>
                <a:cs typeface="Calibri"/>
              </a:rPr>
              <a:t>provision</a:t>
            </a:r>
            <a:r>
              <a:rPr sz="2800" i="1" spc="-50" dirty="0">
                <a:latin typeface="Calibri"/>
                <a:cs typeface="Calibri"/>
              </a:rPr>
              <a:t> </a:t>
            </a:r>
            <a:r>
              <a:rPr sz="2800" i="1" dirty="0">
                <a:latin typeface="Calibri"/>
                <a:cs typeface="Calibri"/>
              </a:rPr>
              <a:t>to</a:t>
            </a:r>
            <a:r>
              <a:rPr sz="2800" i="1" spc="-45" dirty="0">
                <a:latin typeface="Calibri"/>
                <a:cs typeface="Calibri"/>
              </a:rPr>
              <a:t> </a:t>
            </a:r>
            <a:r>
              <a:rPr sz="2800" i="1" dirty="0">
                <a:latin typeface="Calibri"/>
                <a:cs typeface="Calibri"/>
              </a:rPr>
              <a:t>be</a:t>
            </a:r>
            <a:r>
              <a:rPr sz="2800" i="1" spc="-35" dirty="0">
                <a:latin typeface="Calibri"/>
                <a:cs typeface="Calibri"/>
              </a:rPr>
              <a:t> </a:t>
            </a:r>
            <a:r>
              <a:rPr sz="2800" i="1" dirty="0">
                <a:latin typeface="Calibri"/>
                <a:cs typeface="Calibri"/>
              </a:rPr>
              <a:t>made</a:t>
            </a:r>
            <a:r>
              <a:rPr sz="2800" i="1" spc="-50" dirty="0">
                <a:latin typeface="Calibri"/>
                <a:cs typeface="Calibri"/>
              </a:rPr>
              <a:t> </a:t>
            </a:r>
            <a:r>
              <a:rPr sz="2800" i="1" spc="-25" dirty="0">
                <a:latin typeface="Calibri"/>
                <a:cs typeface="Calibri"/>
              </a:rPr>
              <a:t>for </a:t>
            </a:r>
            <a:r>
              <a:rPr sz="2800" i="1" dirty="0">
                <a:latin typeface="Calibri"/>
                <a:cs typeface="Calibri"/>
              </a:rPr>
              <a:t>them.</a:t>
            </a:r>
            <a:r>
              <a:rPr sz="2800" i="1" spc="-25" dirty="0">
                <a:latin typeface="Calibri"/>
                <a:cs typeface="Calibri"/>
              </a:rPr>
              <a:t> </a:t>
            </a:r>
            <a:r>
              <a:rPr sz="2800" i="1" dirty="0">
                <a:latin typeface="Calibri"/>
                <a:cs typeface="Calibri"/>
              </a:rPr>
              <a:t>Namely</a:t>
            </a:r>
            <a:r>
              <a:rPr sz="2800" i="1" spc="-30" dirty="0">
                <a:latin typeface="Calibri"/>
                <a:cs typeface="Calibri"/>
              </a:rPr>
              <a:t> </a:t>
            </a:r>
            <a:r>
              <a:rPr sz="2800" i="1" dirty="0">
                <a:latin typeface="Calibri"/>
                <a:cs typeface="Calibri"/>
              </a:rPr>
              <a:t>provision</a:t>
            </a:r>
            <a:r>
              <a:rPr sz="2800" i="1" spc="-40" dirty="0">
                <a:latin typeface="Calibri"/>
                <a:cs typeface="Calibri"/>
              </a:rPr>
              <a:t> </a:t>
            </a:r>
            <a:r>
              <a:rPr sz="2800" i="1" dirty="0">
                <a:latin typeface="Calibri"/>
                <a:cs typeface="Calibri"/>
              </a:rPr>
              <a:t>that</a:t>
            </a:r>
            <a:r>
              <a:rPr sz="2800" i="1" spc="-30" dirty="0">
                <a:latin typeface="Calibri"/>
                <a:cs typeface="Calibri"/>
              </a:rPr>
              <a:t> </a:t>
            </a:r>
            <a:r>
              <a:rPr sz="2800" i="1" dirty="0">
                <a:latin typeface="Calibri"/>
                <a:cs typeface="Calibri"/>
              </a:rPr>
              <a:t>is</a:t>
            </a:r>
            <a:r>
              <a:rPr sz="2800" i="1" spc="-40" dirty="0">
                <a:latin typeface="Calibri"/>
                <a:cs typeface="Calibri"/>
              </a:rPr>
              <a:t> </a:t>
            </a:r>
            <a:r>
              <a:rPr sz="2800" i="1" dirty="0">
                <a:latin typeface="Calibri"/>
                <a:cs typeface="Calibri"/>
              </a:rPr>
              <a:t>different</a:t>
            </a:r>
            <a:r>
              <a:rPr sz="2800" i="1" spc="-40" dirty="0">
                <a:latin typeface="Calibri"/>
                <a:cs typeface="Calibri"/>
              </a:rPr>
              <a:t> </a:t>
            </a:r>
            <a:r>
              <a:rPr sz="2800" i="1" dirty="0">
                <a:latin typeface="Calibri"/>
                <a:cs typeface="Calibri"/>
              </a:rPr>
              <a:t>from</a:t>
            </a:r>
            <a:r>
              <a:rPr sz="2800" i="1" spc="-40" dirty="0">
                <a:latin typeface="Calibri"/>
                <a:cs typeface="Calibri"/>
              </a:rPr>
              <a:t> </a:t>
            </a:r>
            <a:r>
              <a:rPr sz="2800" i="1" dirty="0">
                <a:latin typeface="Calibri"/>
                <a:cs typeface="Calibri"/>
              </a:rPr>
              <a:t>or</a:t>
            </a:r>
            <a:r>
              <a:rPr sz="2800" i="1" spc="-30" dirty="0">
                <a:latin typeface="Calibri"/>
                <a:cs typeface="Calibri"/>
              </a:rPr>
              <a:t> </a:t>
            </a:r>
            <a:r>
              <a:rPr sz="2800" i="1" dirty="0">
                <a:latin typeface="Calibri"/>
                <a:cs typeface="Calibri"/>
              </a:rPr>
              <a:t>additional</a:t>
            </a:r>
            <a:r>
              <a:rPr sz="2800" i="1" spc="-35" dirty="0">
                <a:latin typeface="Calibri"/>
                <a:cs typeface="Calibri"/>
              </a:rPr>
              <a:t> </a:t>
            </a:r>
            <a:r>
              <a:rPr sz="2800" i="1" spc="-25" dirty="0">
                <a:latin typeface="Calibri"/>
                <a:cs typeface="Calibri"/>
              </a:rPr>
              <a:t>to </a:t>
            </a:r>
            <a:r>
              <a:rPr sz="2800" i="1" dirty="0">
                <a:latin typeface="Calibri"/>
                <a:cs typeface="Calibri"/>
              </a:rPr>
              <a:t>that</a:t>
            </a:r>
            <a:r>
              <a:rPr sz="2800" i="1" spc="-50" dirty="0">
                <a:latin typeface="Calibri"/>
                <a:cs typeface="Calibri"/>
              </a:rPr>
              <a:t> </a:t>
            </a:r>
            <a:r>
              <a:rPr sz="2800" i="1" dirty="0">
                <a:latin typeface="Calibri"/>
                <a:cs typeface="Calibri"/>
              </a:rPr>
              <a:t>normally</a:t>
            </a:r>
            <a:r>
              <a:rPr sz="2800" i="1" spc="-50" dirty="0">
                <a:latin typeface="Calibri"/>
                <a:cs typeface="Calibri"/>
              </a:rPr>
              <a:t> </a:t>
            </a:r>
            <a:r>
              <a:rPr sz="2800" i="1" dirty="0">
                <a:latin typeface="Calibri"/>
                <a:cs typeface="Calibri"/>
              </a:rPr>
              <a:t>available</a:t>
            </a:r>
            <a:r>
              <a:rPr sz="2800" i="1" spc="-45" dirty="0">
                <a:latin typeface="Calibri"/>
                <a:cs typeface="Calibri"/>
              </a:rPr>
              <a:t> </a:t>
            </a:r>
            <a:r>
              <a:rPr sz="2800" i="1" dirty="0">
                <a:latin typeface="Calibri"/>
                <a:cs typeface="Calibri"/>
              </a:rPr>
              <a:t>to</a:t>
            </a:r>
            <a:r>
              <a:rPr sz="2800" i="1" spc="-50" dirty="0">
                <a:latin typeface="Calibri"/>
                <a:cs typeface="Calibri"/>
              </a:rPr>
              <a:t> </a:t>
            </a:r>
            <a:r>
              <a:rPr sz="2800" i="1" dirty="0">
                <a:latin typeface="Calibri"/>
                <a:cs typeface="Calibri"/>
              </a:rPr>
              <a:t>pupils</a:t>
            </a:r>
            <a:r>
              <a:rPr sz="2800" i="1" spc="-50" dirty="0">
                <a:latin typeface="Calibri"/>
                <a:cs typeface="Calibri"/>
              </a:rPr>
              <a:t> </a:t>
            </a:r>
            <a:r>
              <a:rPr sz="2800" i="1" dirty="0">
                <a:latin typeface="Calibri"/>
                <a:cs typeface="Calibri"/>
              </a:rPr>
              <a:t>of</a:t>
            </a:r>
            <a:r>
              <a:rPr sz="2800" i="1" spc="-50" dirty="0">
                <a:latin typeface="Calibri"/>
                <a:cs typeface="Calibri"/>
              </a:rPr>
              <a:t> </a:t>
            </a:r>
            <a:r>
              <a:rPr sz="2800" i="1" dirty="0">
                <a:latin typeface="Calibri"/>
                <a:cs typeface="Calibri"/>
              </a:rPr>
              <a:t>the</a:t>
            </a:r>
            <a:r>
              <a:rPr sz="2800" i="1" spc="-35" dirty="0">
                <a:latin typeface="Calibri"/>
                <a:cs typeface="Calibri"/>
              </a:rPr>
              <a:t> </a:t>
            </a:r>
            <a:r>
              <a:rPr sz="2800" i="1" dirty="0">
                <a:latin typeface="Calibri"/>
                <a:cs typeface="Calibri"/>
              </a:rPr>
              <a:t>same</a:t>
            </a:r>
            <a:r>
              <a:rPr sz="2800" i="1" spc="-50" dirty="0">
                <a:latin typeface="Calibri"/>
                <a:cs typeface="Calibri"/>
              </a:rPr>
              <a:t> </a:t>
            </a:r>
            <a:r>
              <a:rPr sz="2800" i="1" dirty="0">
                <a:latin typeface="Calibri"/>
                <a:cs typeface="Calibri"/>
              </a:rPr>
              <a:t>age.</a:t>
            </a:r>
            <a:r>
              <a:rPr sz="2800" i="1" spc="-40" dirty="0">
                <a:latin typeface="Calibri"/>
                <a:cs typeface="Calibri"/>
              </a:rPr>
              <a:t> </a:t>
            </a:r>
            <a:r>
              <a:rPr sz="2800" i="1" dirty="0">
                <a:latin typeface="Calibri"/>
                <a:cs typeface="Calibri"/>
              </a:rPr>
              <a:t>Making</a:t>
            </a:r>
            <a:r>
              <a:rPr sz="2800" i="1" spc="-55" dirty="0">
                <a:latin typeface="Calibri"/>
                <a:cs typeface="Calibri"/>
              </a:rPr>
              <a:t> </a:t>
            </a:r>
            <a:r>
              <a:rPr sz="2800" i="1" spc="-10" dirty="0">
                <a:latin typeface="Calibri"/>
                <a:cs typeface="Calibri"/>
              </a:rPr>
              <a:t>higher </a:t>
            </a:r>
            <a:r>
              <a:rPr sz="2800" i="1" dirty="0">
                <a:latin typeface="Calibri"/>
                <a:cs typeface="Calibri"/>
              </a:rPr>
              <a:t>quality</a:t>
            </a:r>
            <a:r>
              <a:rPr sz="2800" i="1" spc="-55" dirty="0">
                <a:latin typeface="Calibri"/>
                <a:cs typeface="Calibri"/>
              </a:rPr>
              <a:t> </a:t>
            </a:r>
            <a:r>
              <a:rPr sz="2800" i="1" dirty="0">
                <a:latin typeface="Calibri"/>
                <a:cs typeface="Calibri"/>
              </a:rPr>
              <a:t>teaching</a:t>
            </a:r>
            <a:r>
              <a:rPr sz="2800" i="1" spc="-50" dirty="0">
                <a:latin typeface="Calibri"/>
                <a:cs typeface="Calibri"/>
              </a:rPr>
              <a:t> </a:t>
            </a:r>
            <a:r>
              <a:rPr sz="2800" i="1" dirty="0">
                <a:latin typeface="Calibri"/>
                <a:cs typeface="Calibri"/>
              </a:rPr>
              <a:t>normally</a:t>
            </a:r>
            <a:r>
              <a:rPr sz="2800" i="1" spc="-40" dirty="0">
                <a:latin typeface="Calibri"/>
                <a:cs typeface="Calibri"/>
              </a:rPr>
              <a:t> </a:t>
            </a:r>
            <a:r>
              <a:rPr sz="2800" i="1" dirty="0">
                <a:latin typeface="Calibri"/>
                <a:cs typeface="Calibri"/>
              </a:rPr>
              <a:t>available</a:t>
            </a:r>
            <a:r>
              <a:rPr sz="2800" i="1" spc="-50" dirty="0">
                <a:latin typeface="Calibri"/>
                <a:cs typeface="Calibri"/>
              </a:rPr>
              <a:t> </a:t>
            </a:r>
            <a:r>
              <a:rPr sz="2800" i="1" dirty="0">
                <a:latin typeface="Calibri"/>
                <a:cs typeface="Calibri"/>
              </a:rPr>
              <a:t>to</a:t>
            </a:r>
            <a:r>
              <a:rPr sz="2800" i="1" spc="-45" dirty="0">
                <a:latin typeface="Calibri"/>
                <a:cs typeface="Calibri"/>
              </a:rPr>
              <a:t> </a:t>
            </a:r>
            <a:r>
              <a:rPr sz="2800" i="1" dirty="0">
                <a:latin typeface="Calibri"/>
                <a:cs typeface="Calibri"/>
              </a:rPr>
              <a:t>the</a:t>
            </a:r>
            <a:r>
              <a:rPr sz="2800" i="1" spc="-40" dirty="0">
                <a:latin typeface="Calibri"/>
                <a:cs typeface="Calibri"/>
              </a:rPr>
              <a:t> </a:t>
            </a:r>
            <a:r>
              <a:rPr sz="2800" i="1" dirty="0">
                <a:latin typeface="Calibri"/>
                <a:cs typeface="Calibri"/>
              </a:rPr>
              <a:t>whole</a:t>
            </a:r>
            <a:r>
              <a:rPr sz="2800" i="1" spc="-60" dirty="0">
                <a:latin typeface="Calibri"/>
                <a:cs typeface="Calibri"/>
              </a:rPr>
              <a:t> </a:t>
            </a:r>
            <a:r>
              <a:rPr sz="2800" i="1" dirty="0">
                <a:latin typeface="Calibri"/>
                <a:cs typeface="Calibri"/>
              </a:rPr>
              <a:t>class</a:t>
            </a:r>
            <a:r>
              <a:rPr sz="2800" i="1" spc="-45" dirty="0">
                <a:latin typeface="Calibri"/>
                <a:cs typeface="Calibri"/>
              </a:rPr>
              <a:t> </a:t>
            </a:r>
            <a:r>
              <a:rPr sz="2800" i="1" dirty="0">
                <a:latin typeface="Calibri"/>
                <a:cs typeface="Calibri"/>
              </a:rPr>
              <a:t>is</a:t>
            </a:r>
            <a:r>
              <a:rPr sz="2800" i="1" spc="-45" dirty="0">
                <a:latin typeface="Calibri"/>
                <a:cs typeface="Calibri"/>
              </a:rPr>
              <a:t> </a:t>
            </a:r>
            <a:r>
              <a:rPr sz="2800" i="1" dirty="0">
                <a:latin typeface="Calibri"/>
                <a:cs typeface="Calibri"/>
              </a:rPr>
              <a:t>likely</a:t>
            </a:r>
            <a:r>
              <a:rPr sz="2800" i="1" spc="-30" dirty="0">
                <a:latin typeface="Calibri"/>
                <a:cs typeface="Calibri"/>
              </a:rPr>
              <a:t> </a:t>
            </a:r>
            <a:r>
              <a:rPr sz="2800" i="1" spc="-25" dirty="0">
                <a:latin typeface="Calibri"/>
                <a:cs typeface="Calibri"/>
              </a:rPr>
              <a:t>to </a:t>
            </a:r>
            <a:r>
              <a:rPr sz="2800" i="1" dirty="0">
                <a:latin typeface="Calibri"/>
                <a:cs typeface="Calibri"/>
              </a:rPr>
              <a:t>mean</a:t>
            </a:r>
            <a:r>
              <a:rPr sz="2800" i="1" spc="-25" dirty="0">
                <a:latin typeface="Calibri"/>
                <a:cs typeface="Calibri"/>
              </a:rPr>
              <a:t> </a:t>
            </a:r>
            <a:r>
              <a:rPr sz="2800" i="1" dirty="0">
                <a:latin typeface="Calibri"/>
                <a:cs typeface="Calibri"/>
              </a:rPr>
              <a:t>that</a:t>
            </a:r>
            <a:r>
              <a:rPr sz="2800" i="1" spc="-40" dirty="0">
                <a:latin typeface="Calibri"/>
                <a:cs typeface="Calibri"/>
              </a:rPr>
              <a:t> </a:t>
            </a:r>
            <a:r>
              <a:rPr sz="2800" i="1" dirty="0">
                <a:latin typeface="Calibri"/>
                <a:cs typeface="Calibri"/>
              </a:rPr>
              <a:t>fewer</a:t>
            </a:r>
            <a:r>
              <a:rPr sz="2800" i="1" spc="-30" dirty="0">
                <a:latin typeface="Calibri"/>
                <a:cs typeface="Calibri"/>
              </a:rPr>
              <a:t> </a:t>
            </a:r>
            <a:r>
              <a:rPr sz="2800" i="1" dirty="0">
                <a:latin typeface="Calibri"/>
                <a:cs typeface="Calibri"/>
              </a:rPr>
              <a:t>pupils</a:t>
            </a:r>
            <a:r>
              <a:rPr sz="2800" i="1" spc="-40" dirty="0">
                <a:latin typeface="Calibri"/>
                <a:cs typeface="Calibri"/>
              </a:rPr>
              <a:t> </a:t>
            </a:r>
            <a:r>
              <a:rPr sz="2800" i="1" dirty="0">
                <a:latin typeface="Calibri"/>
                <a:cs typeface="Calibri"/>
              </a:rPr>
              <a:t>will</a:t>
            </a:r>
            <a:r>
              <a:rPr sz="2800" i="1" spc="-35" dirty="0">
                <a:latin typeface="Calibri"/>
                <a:cs typeface="Calibri"/>
              </a:rPr>
              <a:t> </a:t>
            </a:r>
            <a:r>
              <a:rPr sz="2800" i="1" dirty="0">
                <a:latin typeface="Calibri"/>
                <a:cs typeface="Calibri"/>
              </a:rPr>
              <a:t>require</a:t>
            </a:r>
            <a:r>
              <a:rPr sz="2800" i="1" spc="-35" dirty="0">
                <a:latin typeface="Calibri"/>
                <a:cs typeface="Calibri"/>
              </a:rPr>
              <a:t> </a:t>
            </a:r>
            <a:r>
              <a:rPr sz="2800" i="1" dirty="0">
                <a:latin typeface="Calibri"/>
                <a:cs typeface="Calibri"/>
              </a:rPr>
              <a:t>such</a:t>
            </a:r>
            <a:r>
              <a:rPr sz="2800" i="1" spc="-40" dirty="0">
                <a:latin typeface="Calibri"/>
                <a:cs typeface="Calibri"/>
              </a:rPr>
              <a:t> </a:t>
            </a:r>
            <a:r>
              <a:rPr sz="2800" i="1" dirty="0">
                <a:latin typeface="Calibri"/>
                <a:cs typeface="Calibri"/>
              </a:rPr>
              <a:t>support.</a:t>
            </a:r>
            <a:r>
              <a:rPr sz="2800" i="1" spc="-40" dirty="0">
                <a:latin typeface="Calibri"/>
                <a:cs typeface="Calibri"/>
              </a:rPr>
              <a:t> </a:t>
            </a:r>
            <a:r>
              <a:rPr sz="2800" i="1" dirty="0">
                <a:latin typeface="Calibri"/>
                <a:cs typeface="Calibri"/>
              </a:rPr>
              <a:t>(6.15</a:t>
            </a:r>
            <a:r>
              <a:rPr sz="2800" i="1" spc="-10" dirty="0">
                <a:latin typeface="Calibri"/>
                <a:cs typeface="Calibri"/>
              </a:rPr>
              <a:t> </a:t>
            </a:r>
            <a:r>
              <a:rPr sz="2800" i="1" dirty="0">
                <a:latin typeface="Calibri"/>
                <a:cs typeface="Calibri"/>
              </a:rPr>
              <a:t>pg</a:t>
            </a:r>
            <a:r>
              <a:rPr sz="2800" i="1" spc="-35" dirty="0">
                <a:latin typeface="Calibri"/>
                <a:cs typeface="Calibri"/>
              </a:rPr>
              <a:t> </a:t>
            </a:r>
            <a:r>
              <a:rPr sz="2800" i="1" spc="-25" dirty="0">
                <a:latin typeface="Calibri"/>
                <a:cs typeface="Calibri"/>
              </a:rPr>
              <a:t>94)</a:t>
            </a:r>
            <a:endParaRPr sz="2800" dirty="0">
              <a:latin typeface="Calibri"/>
              <a:cs typeface="Calibri"/>
            </a:endParaRPr>
          </a:p>
        </p:txBody>
      </p:sp>
      <p:grpSp>
        <p:nvGrpSpPr>
          <p:cNvPr id="7" name="object 7"/>
          <p:cNvGrpSpPr/>
          <p:nvPr/>
        </p:nvGrpSpPr>
        <p:grpSpPr>
          <a:xfrm>
            <a:off x="10022903" y="1787207"/>
            <a:ext cx="1873885" cy="2556510"/>
            <a:chOff x="10022903" y="1787207"/>
            <a:chExt cx="1873885" cy="2556510"/>
          </a:xfrm>
        </p:grpSpPr>
        <p:pic>
          <p:nvPicPr>
            <p:cNvPr id="8" name="object 8"/>
            <p:cNvPicPr/>
            <p:nvPr/>
          </p:nvPicPr>
          <p:blipFill>
            <a:blip r:embed="rId2" cstate="print"/>
            <a:stretch>
              <a:fillRect/>
            </a:stretch>
          </p:blipFill>
          <p:spPr>
            <a:xfrm>
              <a:off x="10032492" y="1796796"/>
              <a:ext cx="1854707" cy="2537460"/>
            </a:xfrm>
            <a:prstGeom prst="rect">
              <a:avLst/>
            </a:prstGeom>
          </p:spPr>
        </p:pic>
        <p:sp>
          <p:nvSpPr>
            <p:cNvPr id="9" name="object 9"/>
            <p:cNvSpPr/>
            <p:nvPr/>
          </p:nvSpPr>
          <p:spPr>
            <a:xfrm>
              <a:off x="10027666" y="1791970"/>
              <a:ext cx="1864360" cy="2546985"/>
            </a:xfrm>
            <a:custGeom>
              <a:avLst/>
              <a:gdLst/>
              <a:ahLst/>
              <a:cxnLst/>
              <a:rect l="l" t="t" r="r" b="b"/>
              <a:pathLst>
                <a:path w="1864359" h="2546985">
                  <a:moveTo>
                    <a:pt x="0" y="2546985"/>
                  </a:moveTo>
                  <a:lnTo>
                    <a:pt x="1864232" y="2546985"/>
                  </a:lnTo>
                  <a:lnTo>
                    <a:pt x="1864232" y="0"/>
                  </a:lnTo>
                  <a:lnTo>
                    <a:pt x="0" y="0"/>
                  </a:lnTo>
                  <a:lnTo>
                    <a:pt x="0" y="2546985"/>
                  </a:lnTo>
                  <a:close/>
                </a:path>
              </a:pathLst>
            </a:custGeom>
            <a:ln w="9525">
              <a:solidFill>
                <a:srgbClr val="000000"/>
              </a:solidFill>
            </a:ln>
          </p:spPr>
          <p:txBody>
            <a:bodyPr wrap="square" lIns="0" tIns="0" rIns="0" bIns="0" rtlCol="0"/>
            <a:lstStyle/>
            <a:p>
              <a:endParaRPr/>
            </a:p>
          </p:txBody>
        </p:sp>
      </p:grpSp>
      <p:pic>
        <p:nvPicPr>
          <p:cNvPr id="11" name="Picture 10">
            <a:extLst>
              <a:ext uri="{FF2B5EF4-FFF2-40B4-BE49-F238E27FC236}">
                <a16:creationId xmlns:a16="http://schemas.microsoft.com/office/drawing/2014/main" id="{2C0F470B-5046-336F-E612-B2118F08D97C}"/>
              </a:ext>
            </a:extLst>
          </p:cNvPr>
          <p:cNvPicPr>
            <a:picLocks noChangeAspect="1"/>
          </p:cNvPicPr>
          <p:nvPr/>
        </p:nvPicPr>
        <p:blipFill>
          <a:blip r:embed="rId3"/>
          <a:stretch>
            <a:fillRect/>
          </a:stretch>
        </p:blipFill>
        <p:spPr>
          <a:xfrm>
            <a:off x="10089845" y="290945"/>
            <a:ext cx="1680705" cy="1143430"/>
          </a:xfrm>
          <a:prstGeom prst="rect">
            <a:avLst/>
          </a:prstGeom>
        </p:spPr>
      </p:pic>
      <p:pic>
        <p:nvPicPr>
          <p:cNvPr id="10" name="Picture 9" descr="North Town Primary School">
            <a:extLst>
              <a:ext uri="{FF2B5EF4-FFF2-40B4-BE49-F238E27FC236}">
                <a16:creationId xmlns:a16="http://schemas.microsoft.com/office/drawing/2014/main" id="{11707AA6-0D6C-8EDF-8434-0658C6ABE9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092"/>
          <a:stretch/>
        </p:blipFill>
        <p:spPr bwMode="auto">
          <a:xfrm>
            <a:off x="76200" y="75770"/>
            <a:ext cx="961573" cy="9148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193717"/>
            <a:ext cx="8229600" cy="1172116"/>
          </a:xfrm>
          <a:prstGeom prst="rect">
            <a:avLst/>
          </a:prstGeom>
          <a:solidFill>
            <a:srgbClr val="DBDBDB"/>
          </a:solidFill>
          <a:ln w="76200">
            <a:solidFill>
              <a:srgbClr val="000000"/>
            </a:solidFill>
          </a:ln>
        </p:spPr>
        <p:txBody>
          <a:bodyPr vert="horz" wrap="square" lIns="0" tIns="68580" rIns="0" bIns="0" rtlCol="0">
            <a:spAutoFit/>
          </a:bodyPr>
          <a:lstStyle/>
          <a:p>
            <a:pPr marL="1550670" marR="327660" indent="-1221105">
              <a:lnSpc>
                <a:spcPts val="4320"/>
              </a:lnSpc>
              <a:spcBef>
                <a:spcPts val="540"/>
              </a:spcBef>
            </a:pPr>
            <a:r>
              <a:rPr sz="4000" dirty="0">
                <a:latin typeface="Sassoon Infant Std" panose="020B0503020103030203" pitchFamily="34" charset="0"/>
              </a:rPr>
              <a:t>How</a:t>
            </a:r>
            <a:r>
              <a:rPr sz="4000" spc="-70" dirty="0">
                <a:latin typeface="Sassoon Infant Std" panose="020B0503020103030203" pitchFamily="34" charset="0"/>
              </a:rPr>
              <a:t> </a:t>
            </a:r>
            <a:r>
              <a:rPr sz="4000" dirty="0">
                <a:latin typeface="Sassoon Infant Std" panose="020B0503020103030203" pitchFamily="34" charset="0"/>
              </a:rPr>
              <a:t>does</a:t>
            </a:r>
            <a:r>
              <a:rPr sz="4000" spc="-65" dirty="0">
                <a:latin typeface="Sassoon Infant Std" panose="020B0503020103030203" pitchFamily="34" charset="0"/>
              </a:rPr>
              <a:t> </a:t>
            </a:r>
            <a:r>
              <a:rPr sz="4000" dirty="0">
                <a:latin typeface="Sassoon Infant Std" panose="020B0503020103030203" pitchFamily="34" charset="0"/>
              </a:rPr>
              <a:t>the</a:t>
            </a:r>
            <a:r>
              <a:rPr sz="4000" spc="-80" dirty="0">
                <a:latin typeface="Sassoon Infant Std" panose="020B0503020103030203" pitchFamily="34" charset="0"/>
              </a:rPr>
              <a:t> </a:t>
            </a:r>
            <a:r>
              <a:rPr sz="4000" dirty="0">
                <a:latin typeface="Sassoon Infant Std" panose="020B0503020103030203" pitchFamily="34" charset="0"/>
              </a:rPr>
              <a:t>school</a:t>
            </a:r>
            <a:r>
              <a:rPr sz="4000" spc="-60" dirty="0">
                <a:latin typeface="Sassoon Infant Std" panose="020B0503020103030203" pitchFamily="34" charset="0"/>
              </a:rPr>
              <a:t> </a:t>
            </a:r>
            <a:r>
              <a:rPr sz="4000" dirty="0">
                <a:latin typeface="Sassoon Infant Std" panose="020B0503020103030203" pitchFamily="34" charset="0"/>
              </a:rPr>
              <a:t>know</a:t>
            </a:r>
            <a:r>
              <a:rPr sz="4000" spc="-70" dirty="0">
                <a:latin typeface="Sassoon Infant Std" panose="020B0503020103030203" pitchFamily="34" charset="0"/>
              </a:rPr>
              <a:t> </a:t>
            </a:r>
            <a:r>
              <a:rPr sz="4000" dirty="0">
                <a:latin typeface="Sassoon Infant Std" panose="020B0503020103030203" pitchFamily="34" charset="0"/>
              </a:rPr>
              <a:t>if</a:t>
            </a:r>
            <a:r>
              <a:rPr sz="4000" spc="-70" dirty="0">
                <a:latin typeface="Sassoon Infant Std" panose="020B0503020103030203" pitchFamily="34" charset="0"/>
              </a:rPr>
              <a:t> </a:t>
            </a:r>
            <a:r>
              <a:rPr sz="4000" dirty="0">
                <a:latin typeface="Sassoon Infant Std" panose="020B0503020103030203" pitchFamily="34" charset="0"/>
              </a:rPr>
              <a:t>a</a:t>
            </a:r>
            <a:r>
              <a:rPr sz="4000" spc="-65" dirty="0">
                <a:latin typeface="Sassoon Infant Std" panose="020B0503020103030203" pitchFamily="34" charset="0"/>
              </a:rPr>
              <a:t> </a:t>
            </a:r>
            <a:r>
              <a:rPr lang="en-GB" sz="4000" spc="-10" dirty="0">
                <a:latin typeface="Sassoon Infant Std" panose="020B0503020103030203" pitchFamily="34" charset="0"/>
              </a:rPr>
              <a:t>child</a:t>
            </a:r>
            <a:r>
              <a:rPr sz="4000" spc="-140" dirty="0">
                <a:latin typeface="Sassoon Infant Std" panose="020B0503020103030203" pitchFamily="34" charset="0"/>
              </a:rPr>
              <a:t> </a:t>
            </a:r>
            <a:r>
              <a:rPr sz="4000" dirty="0">
                <a:latin typeface="Sassoon Infant Std" panose="020B0503020103030203" pitchFamily="34" charset="0"/>
              </a:rPr>
              <a:t>needs</a:t>
            </a:r>
            <a:r>
              <a:rPr sz="4000" spc="-150" dirty="0">
                <a:latin typeface="Sassoon Infant Std" panose="020B0503020103030203" pitchFamily="34" charset="0"/>
              </a:rPr>
              <a:t> </a:t>
            </a:r>
            <a:r>
              <a:rPr sz="4000" dirty="0">
                <a:latin typeface="Sassoon Infant Std" panose="020B0503020103030203" pitchFamily="34" charset="0"/>
              </a:rPr>
              <a:t>extra</a:t>
            </a:r>
            <a:r>
              <a:rPr sz="4000" spc="-150" dirty="0">
                <a:latin typeface="Sassoon Infant Std" panose="020B0503020103030203" pitchFamily="34" charset="0"/>
              </a:rPr>
              <a:t> </a:t>
            </a:r>
            <a:r>
              <a:rPr sz="4000" spc="-10" dirty="0">
                <a:latin typeface="Sassoon Infant Std" panose="020B0503020103030203" pitchFamily="34" charset="0"/>
              </a:rPr>
              <a:t>help?</a:t>
            </a:r>
            <a:endParaRPr sz="4000" dirty="0">
              <a:latin typeface="Sassoon Infant Std" panose="020B0503020103030203" pitchFamily="34" charset="0"/>
            </a:endParaRPr>
          </a:p>
        </p:txBody>
      </p:sp>
      <p:sp>
        <p:nvSpPr>
          <p:cNvPr id="3" name="object 3"/>
          <p:cNvSpPr txBox="1"/>
          <p:nvPr/>
        </p:nvSpPr>
        <p:spPr>
          <a:xfrm>
            <a:off x="381000" y="1676400"/>
            <a:ext cx="7696200" cy="4913781"/>
          </a:xfrm>
          <a:prstGeom prst="rect">
            <a:avLst/>
          </a:prstGeom>
        </p:spPr>
        <p:txBody>
          <a:bodyPr vert="horz" wrap="square" lIns="0" tIns="41275" rIns="0" bIns="0" rtlCol="0">
            <a:spAutoFit/>
          </a:bodyPr>
          <a:lstStyle/>
          <a:p>
            <a:pPr marL="12700" marR="5080" algn="l">
              <a:lnSpc>
                <a:spcPct val="150000"/>
              </a:lnSpc>
              <a:spcBef>
                <a:spcPts val="325"/>
              </a:spcBef>
              <a:tabLst>
                <a:tab pos="241300" algn="l"/>
              </a:tabLst>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All children at North Town Primary School and nursery are monitored closely by their class teachers and key workers.  This is done through regular observation and assessment.  Information can also come from previous settings, parents </a:t>
            </a:r>
            <a:r>
              <a:rPr lang="en-AU" dirty="0">
                <a:latin typeface="Sassoon Infant Std" panose="020B0503020103030203" pitchFamily="34" charset="0"/>
                <a:ea typeface="Calibri" panose="020F0502020204030204" pitchFamily="34" charset="0"/>
                <a:cs typeface="Times New Roman" panose="02020603050405020304" pitchFamily="18" charset="0"/>
              </a:rPr>
              <a:t>and/or external agencies.  </a:t>
            </a: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We use this information to identify and support children’s needs.  Initially, it is the responsibility of the class teacher to ensure needs are being met within the classroom or nursery setting. If the class teacher or key worker feels the child still isn’t making the required progress, they will discuss this with you and then with the Special Education Needs and Disabilities Co-ordinator (SENDCo) if needed.  Assessments may be carried out and, if necessary, additional interventions may be put in place and/or a referral could made to external agencies with your consent.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marL="12700" marR="5080" algn="l">
              <a:lnSpc>
                <a:spcPct val="90100"/>
              </a:lnSpc>
              <a:spcBef>
                <a:spcPts val="325"/>
              </a:spcBef>
              <a:tabLst>
                <a:tab pos="241300" algn="l"/>
              </a:tabLst>
            </a:pPr>
            <a:endParaRPr sz="1900" dirty="0">
              <a:latin typeface="Calibri"/>
              <a:cs typeface="Calibri"/>
            </a:endParaRPr>
          </a:p>
        </p:txBody>
      </p:sp>
      <p:pic>
        <p:nvPicPr>
          <p:cNvPr id="4" name="object 4"/>
          <p:cNvPicPr/>
          <p:nvPr/>
        </p:nvPicPr>
        <p:blipFill>
          <a:blip r:embed="rId2" cstate="print"/>
          <a:stretch>
            <a:fillRect/>
          </a:stretch>
        </p:blipFill>
        <p:spPr>
          <a:xfrm>
            <a:off x="8271793" y="2973847"/>
            <a:ext cx="3670182" cy="3653116"/>
          </a:xfrm>
          <a:prstGeom prst="rect">
            <a:avLst/>
          </a:prstGeom>
        </p:spPr>
      </p:pic>
      <p:pic>
        <p:nvPicPr>
          <p:cNvPr id="6" name="Picture 5">
            <a:extLst>
              <a:ext uri="{FF2B5EF4-FFF2-40B4-BE49-F238E27FC236}">
                <a16:creationId xmlns:a16="http://schemas.microsoft.com/office/drawing/2014/main" id="{2908205F-6B68-0863-7017-E9AADA81C788}"/>
              </a:ext>
            </a:extLst>
          </p:cNvPr>
          <p:cNvPicPr>
            <a:picLocks noChangeAspect="1"/>
          </p:cNvPicPr>
          <p:nvPr/>
        </p:nvPicPr>
        <p:blipFill>
          <a:blip r:embed="rId3"/>
          <a:stretch>
            <a:fillRect/>
          </a:stretch>
        </p:blipFill>
        <p:spPr>
          <a:xfrm>
            <a:off x="10235330" y="200838"/>
            <a:ext cx="1680705" cy="1143430"/>
          </a:xfrm>
          <a:prstGeom prst="rect">
            <a:avLst/>
          </a:prstGeom>
        </p:spPr>
      </p:pic>
      <p:pic>
        <p:nvPicPr>
          <p:cNvPr id="5" name="Picture 4" descr="North Town Primary School">
            <a:extLst>
              <a:ext uri="{FF2B5EF4-FFF2-40B4-BE49-F238E27FC236}">
                <a16:creationId xmlns:a16="http://schemas.microsoft.com/office/drawing/2014/main" id="{CF601AE0-4650-0FB0-04FC-87AD146C4D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092"/>
          <a:stretch/>
        </p:blipFill>
        <p:spPr bwMode="auto">
          <a:xfrm>
            <a:off x="152400" y="179926"/>
            <a:ext cx="1295400" cy="12324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2133600"/>
            <a:ext cx="6934200" cy="2082108"/>
          </a:xfrm>
          <a:prstGeom prst="rect">
            <a:avLst/>
          </a:prstGeom>
        </p:spPr>
        <p:txBody>
          <a:bodyPr vert="horz" wrap="square" lIns="0" tIns="48895" rIns="0" bIns="0" rtlCol="0">
            <a:spAutoFit/>
          </a:bodyPr>
          <a:lstStyle/>
          <a:p>
            <a:pPr>
              <a:lnSpc>
                <a:spcPct val="150000"/>
              </a:lnSpc>
              <a:spcAft>
                <a:spcPts val="600"/>
              </a:spcAft>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The class teacher or key worker at nursery is responsible for your child’s education.  They will plan and provide more individualised work for your child if needed or adapt class tasks to enable your child to access the learning.  All teachers follow the same process for children who need some extra support which looks like this:</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p:txBody>
      </p:sp>
      <p:sp>
        <p:nvSpPr>
          <p:cNvPr id="3" name="object 3"/>
          <p:cNvSpPr txBox="1">
            <a:spLocks noGrp="1"/>
          </p:cNvSpPr>
          <p:nvPr>
            <p:ph type="title"/>
          </p:nvPr>
        </p:nvSpPr>
        <p:spPr>
          <a:xfrm>
            <a:off x="1676400" y="186319"/>
            <a:ext cx="8229600" cy="1199046"/>
          </a:xfrm>
          <a:prstGeom prst="rect">
            <a:avLst/>
          </a:prstGeom>
          <a:solidFill>
            <a:srgbClr val="DBDBDB"/>
          </a:solidFill>
          <a:ln w="76200">
            <a:solidFill>
              <a:srgbClr val="000000"/>
            </a:solidFill>
          </a:ln>
        </p:spPr>
        <p:txBody>
          <a:bodyPr vert="horz" wrap="square" lIns="0" tIns="19050" rIns="0" bIns="0" rtlCol="0">
            <a:spAutoFit/>
          </a:bodyPr>
          <a:lstStyle/>
          <a:p>
            <a:pPr marL="3074670" marR="283210" indent="-2785110">
              <a:lnSpc>
                <a:spcPts val="4640"/>
              </a:lnSpc>
              <a:spcBef>
                <a:spcPts val="150"/>
              </a:spcBef>
            </a:pPr>
            <a:r>
              <a:rPr sz="4300" dirty="0">
                <a:latin typeface="Sassoon Infant Std" panose="020B0503020103030203" pitchFamily="34" charset="0"/>
              </a:rPr>
              <a:t>How</a:t>
            </a:r>
            <a:r>
              <a:rPr sz="4300" spc="-110" dirty="0">
                <a:latin typeface="Sassoon Infant Std" panose="020B0503020103030203" pitchFamily="34" charset="0"/>
              </a:rPr>
              <a:t> </a:t>
            </a:r>
            <a:r>
              <a:rPr sz="4300" dirty="0">
                <a:latin typeface="Sassoon Infant Std" panose="020B0503020103030203" pitchFamily="34" charset="0"/>
              </a:rPr>
              <a:t>will</a:t>
            </a:r>
            <a:r>
              <a:rPr sz="4300" spc="-105" dirty="0">
                <a:latin typeface="Sassoon Infant Std" panose="020B0503020103030203" pitchFamily="34" charset="0"/>
              </a:rPr>
              <a:t> </a:t>
            </a:r>
            <a:r>
              <a:rPr lang="en-GB" sz="4300" spc="-20" dirty="0">
                <a:latin typeface="Sassoon Infant Std" panose="020B0503020103030203" pitchFamily="34" charset="0"/>
              </a:rPr>
              <a:t>the school </a:t>
            </a:r>
            <a:r>
              <a:rPr sz="4300" spc="-10" dirty="0">
                <a:latin typeface="Sassoon Infant Std" panose="020B0503020103030203" pitchFamily="34" charset="0"/>
              </a:rPr>
              <a:t>support </a:t>
            </a:r>
            <a:r>
              <a:rPr sz="4300" dirty="0">
                <a:latin typeface="Sassoon Infant Std" panose="020B0503020103030203" pitchFamily="34" charset="0"/>
              </a:rPr>
              <a:t>my</a:t>
            </a:r>
            <a:r>
              <a:rPr sz="4300" spc="-105" dirty="0">
                <a:latin typeface="Sassoon Infant Std" panose="020B0503020103030203" pitchFamily="34" charset="0"/>
              </a:rPr>
              <a:t> </a:t>
            </a:r>
            <a:r>
              <a:rPr sz="4300" spc="-10" dirty="0">
                <a:latin typeface="Sassoon Infant Std" panose="020B0503020103030203" pitchFamily="34" charset="0"/>
              </a:rPr>
              <a:t>child?</a:t>
            </a:r>
            <a:endParaRPr sz="4300" dirty="0">
              <a:latin typeface="Sassoon Infant Std" panose="020B0503020103030203" pitchFamily="34" charset="0"/>
            </a:endParaRPr>
          </a:p>
        </p:txBody>
      </p:sp>
      <p:pic>
        <p:nvPicPr>
          <p:cNvPr id="10" name="Picture 9">
            <a:extLst>
              <a:ext uri="{FF2B5EF4-FFF2-40B4-BE49-F238E27FC236}">
                <a16:creationId xmlns:a16="http://schemas.microsoft.com/office/drawing/2014/main" id="{4488D537-41A2-CEB4-D22D-E21CF7A5D74D}"/>
              </a:ext>
            </a:extLst>
          </p:cNvPr>
          <p:cNvPicPr>
            <a:picLocks noChangeAspect="1"/>
          </p:cNvPicPr>
          <p:nvPr/>
        </p:nvPicPr>
        <p:blipFill>
          <a:blip r:embed="rId2"/>
          <a:stretch>
            <a:fillRect/>
          </a:stretch>
        </p:blipFill>
        <p:spPr>
          <a:xfrm>
            <a:off x="10206748" y="241935"/>
            <a:ext cx="1680705" cy="1143430"/>
          </a:xfrm>
          <a:prstGeom prst="rect">
            <a:avLst/>
          </a:prstGeom>
        </p:spPr>
      </p:pic>
      <p:pic>
        <p:nvPicPr>
          <p:cNvPr id="12" name="Picture 11">
            <a:extLst>
              <a:ext uri="{FF2B5EF4-FFF2-40B4-BE49-F238E27FC236}">
                <a16:creationId xmlns:a16="http://schemas.microsoft.com/office/drawing/2014/main" id="{0E22D16A-0537-D732-D54A-BC008B81D818}"/>
              </a:ext>
            </a:extLst>
          </p:cNvPr>
          <p:cNvPicPr>
            <a:picLocks noChangeAspect="1"/>
          </p:cNvPicPr>
          <p:nvPr/>
        </p:nvPicPr>
        <p:blipFill>
          <a:blip r:embed="rId3"/>
          <a:stretch>
            <a:fillRect/>
          </a:stretch>
        </p:blipFill>
        <p:spPr>
          <a:xfrm>
            <a:off x="7907545" y="1621606"/>
            <a:ext cx="3121970" cy="4873103"/>
          </a:xfrm>
          <a:prstGeom prst="rect">
            <a:avLst/>
          </a:prstGeom>
        </p:spPr>
      </p:pic>
      <p:pic>
        <p:nvPicPr>
          <p:cNvPr id="4" name="Picture 3" descr="North Town Primary School">
            <a:extLst>
              <a:ext uri="{FF2B5EF4-FFF2-40B4-BE49-F238E27FC236}">
                <a16:creationId xmlns:a16="http://schemas.microsoft.com/office/drawing/2014/main" id="{C33C5E0C-B3C5-05AA-90D5-D1778C49F1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092"/>
          <a:stretch/>
        </p:blipFill>
        <p:spPr bwMode="auto">
          <a:xfrm>
            <a:off x="76200" y="75770"/>
            <a:ext cx="1299452" cy="12362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165370"/>
            <a:ext cx="8866544" cy="1224053"/>
          </a:xfrm>
          <a:prstGeom prst="rect">
            <a:avLst/>
          </a:prstGeom>
          <a:solidFill>
            <a:srgbClr val="DBDBDB"/>
          </a:solidFill>
          <a:ln w="76200">
            <a:solidFill>
              <a:srgbClr val="000000"/>
            </a:solidFill>
          </a:ln>
        </p:spPr>
        <p:txBody>
          <a:bodyPr vert="horz" wrap="square" lIns="0" tIns="18415" rIns="0" bIns="0" rtlCol="0">
            <a:spAutoFit/>
          </a:bodyPr>
          <a:lstStyle/>
          <a:p>
            <a:pPr marL="1188085" marR="493395" indent="-688975" algn="ctr">
              <a:lnSpc>
                <a:spcPts val="4650"/>
              </a:lnSpc>
              <a:spcBef>
                <a:spcPts val="145"/>
              </a:spcBef>
            </a:pPr>
            <a:r>
              <a:rPr sz="4000" dirty="0">
                <a:latin typeface="Sassoon Infant Std" panose="020B0503020103030203" pitchFamily="34" charset="0"/>
              </a:rPr>
              <a:t>How</a:t>
            </a:r>
            <a:r>
              <a:rPr sz="4000" spc="-80" dirty="0">
                <a:latin typeface="Sassoon Infant Std" panose="020B0503020103030203" pitchFamily="34" charset="0"/>
              </a:rPr>
              <a:t> </a:t>
            </a:r>
            <a:r>
              <a:rPr lang="en-GB" sz="4000" dirty="0">
                <a:latin typeface="Sassoon Infant Std" panose="020B0503020103030203" pitchFamily="34" charset="0"/>
              </a:rPr>
              <a:t>will the School Support my Child and how </a:t>
            </a:r>
            <a:r>
              <a:rPr sz="4000" dirty="0">
                <a:latin typeface="Sassoon Infant Std" panose="020B0503020103030203" pitchFamily="34" charset="0"/>
              </a:rPr>
              <a:t>much</a:t>
            </a:r>
            <a:r>
              <a:rPr sz="4000" spc="-100" dirty="0">
                <a:latin typeface="Sassoon Infant Std" panose="020B0503020103030203" pitchFamily="34" charset="0"/>
              </a:rPr>
              <a:t> </a:t>
            </a:r>
            <a:r>
              <a:rPr sz="4000" dirty="0">
                <a:latin typeface="Sassoon Infant Std" panose="020B0503020103030203" pitchFamily="34" charset="0"/>
              </a:rPr>
              <a:t>support</a:t>
            </a:r>
            <a:r>
              <a:rPr sz="4000" spc="-105" dirty="0">
                <a:latin typeface="Sassoon Infant Std" panose="020B0503020103030203" pitchFamily="34" charset="0"/>
              </a:rPr>
              <a:t> </a:t>
            </a:r>
            <a:r>
              <a:rPr lang="en-GB" sz="4000" dirty="0">
                <a:latin typeface="Sassoon Infant Std" panose="020B0503020103030203" pitchFamily="34" charset="0"/>
              </a:rPr>
              <a:t>is needed?</a:t>
            </a:r>
            <a:endParaRPr sz="4000" dirty="0">
              <a:latin typeface="Sassoon Infant Std" panose="020B0503020103030203" pitchFamily="34" charset="0"/>
            </a:endParaRPr>
          </a:p>
        </p:txBody>
      </p:sp>
      <p:sp>
        <p:nvSpPr>
          <p:cNvPr id="3" name="object 3"/>
          <p:cNvSpPr txBox="1"/>
          <p:nvPr/>
        </p:nvSpPr>
        <p:spPr>
          <a:xfrm>
            <a:off x="4267199" y="1676400"/>
            <a:ext cx="7650805" cy="4575612"/>
          </a:xfrm>
          <a:prstGeom prst="rect">
            <a:avLst/>
          </a:prstGeom>
        </p:spPr>
        <p:txBody>
          <a:bodyPr vert="horz" wrap="square" lIns="0" tIns="47625" rIns="0" bIns="0" rtlCol="0">
            <a:spAutoFit/>
          </a:bodyPr>
          <a:lstStyle/>
          <a:p>
            <a:pPr marL="12700" marR="6985" algn="l">
              <a:lnSpc>
                <a:spcPct val="150000"/>
              </a:lnSpc>
              <a:tabLst>
                <a:tab pos="241300" algn="l"/>
              </a:tabLst>
            </a:pPr>
            <a:r>
              <a:rPr dirty="0">
                <a:latin typeface="Sassoon Infant Std" panose="020B0503020103030203" pitchFamily="34" charset="0"/>
                <a:cs typeface="Calibri"/>
              </a:rPr>
              <a:t>The</a:t>
            </a:r>
            <a:r>
              <a:rPr spc="70" dirty="0">
                <a:latin typeface="Sassoon Infant Std" panose="020B0503020103030203" pitchFamily="34" charset="0"/>
                <a:cs typeface="Calibri"/>
              </a:rPr>
              <a:t> </a:t>
            </a:r>
            <a:r>
              <a:rPr dirty="0">
                <a:latin typeface="Sassoon Infant Std" panose="020B0503020103030203" pitchFamily="34" charset="0"/>
                <a:cs typeface="Calibri"/>
              </a:rPr>
              <a:t>school</a:t>
            </a:r>
            <a:r>
              <a:rPr spc="65" dirty="0">
                <a:latin typeface="Sassoon Infant Std" panose="020B0503020103030203" pitchFamily="34" charset="0"/>
                <a:cs typeface="Calibri"/>
              </a:rPr>
              <a:t> </a:t>
            </a:r>
            <a:r>
              <a:rPr dirty="0">
                <a:latin typeface="Sassoon Infant Std" panose="020B0503020103030203" pitchFamily="34" charset="0"/>
                <a:cs typeface="Calibri"/>
              </a:rPr>
              <a:t>follows</a:t>
            </a:r>
            <a:r>
              <a:rPr spc="75" dirty="0">
                <a:latin typeface="Sassoon Infant Std" panose="020B0503020103030203" pitchFamily="34" charset="0"/>
                <a:cs typeface="Calibri"/>
              </a:rPr>
              <a:t> </a:t>
            </a:r>
            <a:r>
              <a:rPr dirty="0">
                <a:latin typeface="Sassoon Infant Std" panose="020B0503020103030203" pitchFamily="34" charset="0"/>
                <a:cs typeface="Calibri"/>
              </a:rPr>
              <a:t>a</a:t>
            </a:r>
            <a:r>
              <a:rPr spc="80" dirty="0">
                <a:latin typeface="Sassoon Infant Std" panose="020B0503020103030203" pitchFamily="34" charset="0"/>
                <a:cs typeface="Calibri"/>
              </a:rPr>
              <a:t> </a:t>
            </a:r>
            <a:r>
              <a:rPr dirty="0">
                <a:latin typeface="Sassoon Infant Std" panose="020B0503020103030203" pitchFamily="34" charset="0"/>
                <a:cs typeface="Calibri"/>
              </a:rPr>
              <a:t>‘Graduated</a:t>
            </a:r>
            <a:r>
              <a:rPr spc="85" dirty="0">
                <a:latin typeface="Sassoon Infant Std" panose="020B0503020103030203" pitchFamily="34" charset="0"/>
                <a:cs typeface="Calibri"/>
              </a:rPr>
              <a:t> </a:t>
            </a:r>
            <a:r>
              <a:rPr dirty="0">
                <a:latin typeface="Sassoon Infant Std" panose="020B0503020103030203" pitchFamily="34" charset="0"/>
                <a:cs typeface="Calibri"/>
              </a:rPr>
              <a:t>Response’</a:t>
            </a:r>
            <a:r>
              <a:rPr spc="60" dirty="0">
                <a:latin typeface="Sassoon Infant Std" panose="020B0503020103030203" pitchFamily="34" charset="0"/>
                <a:cs typeface="Calibri"/>
              </a:rPr>
              <a:t> </a:t>
            </a:r>
            <a:r>
              <a:rPr dirty="0">
                <a:latin typeface="Sassoon Infant Std" panose="020B0503020103030203" pitchFamily="34" charset="0"/>
                <a:cs typeface="Calibri"/>
              </a:rPr>
              <a:t>to</a:t>
            </a:r>
            <a:r>
              <a:rPr spc="80" dirty="0">
                <a:latin typeface="Sassoon Infant Std" panose="020B0503020103030203" pitchFamily="34" charset="0"/>
                <a:cs typeface="Calibri"/>
              </a:rPr>
              <a:t> </a:t>
            </a:r>
            <a:r>
              <a:rPr dirty="0">
                <a:latin typeface="Sassoon Infant Std" panose="020B0503020103030203" pitchFamily="34" charset="0"/>
                <a:cs typeface="Calibri"/>
              </a:rPr>
              <a:t>identifying</a:t>
            </a:r>
            <a:r>
              <a:rPr spc="80" dirty="0">
                <a:latin typeface="Sassoon Infant Std" panose="020B0503020103030203" pitchFamily="34" charset="0"/>
                <a:cs typeface="Calibri"/>
              </a:rPr>
              <a:t> </a:t>
            </a:r>
            <a:r>
              <a:rPr dirty="0">
                <a:latin typeface="Sassoon Infant Std" panose="020B0503020103030203" pitchFamily="34" charset="0"/>
                <a:cs typeface="Calibri"/>
              </a:rPr>
              <a:t>student’s</a:t>
            </a:r>
            <a:r>
              <a:rPr spc="85" dirty="0">
                <a:latin typeface="Sassoon Infant Std" panose="020B0503020103030203" pitchFamily="34" charset="0"/>
                <a:cs typeface="Calibri"/>
              </a:rPr>
              <a:t> </a:t>
            </a:r>
            <a:r>
              <a:rPr spc="-10" dirty="0">
                <a:latin typeface="Sassoon Infant Std" panose="020B0503020103030203" pitchFamily="34" charset="0"/>
                <a:cs typeface="Calibri"/>
              </a:rPr>
              <a:t>needs </a:t>
            </a:r>
            <a:r>
              <a:rPr dirty="0">
                <a:latin typeface="Sassoon Infant Std" panose="020B0503020103030203" pitchFamily="34" charset="0"/>
                <a:cs typeface="Calibri"/>
              </a:rPr>
              <a:t>and</a:t>
            </a:r>
            <a:r>
              <a:rPr spc="345" dirty="0">
                <a:latin typeface="Sassoon Infant Std" panose="020B0503020103030203" pitchFamily="34" charset="0"/>
                <a:cs typeface="Calibri"/>
              </a:rPr>
              <a:t> </a:t>
            </a:r>
            <a:r>
              <a:rPr dirty="0">
                <a:latin typeface="Sassoon Infant Std" panose="020B0503020103030203" pitchFamily="34" charset="0"/>
                <a:cs typeface="Calibri"/>
              </a:rPr>
              <a:t>how</a:t>
            </a:r>
            <a:r>
              <a:rPr spc="345" dirty="0">
                <a:latin typeface="Sassoon Infant Std" panose="020B0503020103030203" pitchFamily="34" charset="0"/>
                <a:cs typeface="Calibri"/>
              </a:rPr>
              <a:t> </a:t>
            </a:r>
            <a:r>
              <a:rPr dirty="0">
                <a:latin typeface="Sassoon Infant Std" panose="020B0503020103030203" pitchFamily="34" charset="0"/>
                <a:cs typeface="Calibri"/>
              </a:rPr>
              <a:t>much</a:t>
            </a:r>
            <a:r>
              <a:rPr spc="355" dirty="0">
                <a:latin typeface="Sassoon Infant Std" panose="020B0503020103030203" pitchFamily="34" charset="0"/>
                <a:cs typeface="Calibri"/>
              </a:rPr>
              <a:t> </a:t>
            </a:r>
            <a:r>
              <a:rPr dirty="0">
                <a:latin typeface="Sassoon Infant Std" panose="020B0503020103030203" pitchFamily="34" charset="0"/>
                <a:cs typeface="Calibri"/>
              </a:rPr>
              <a:t>support</a:t>
            </a:r>
            <a:r>
              <a:rPr spc="355" dirty="0">
                <a:latin typeface="Sassoon Infant Std" panose="020B0503020103030203" pitchFamily="34" charset="0"/>
                <a:cs typeface="Calibri"/>
              </a:rPr>
              <a:t> </a:t>
            </a:r>
            <a:r>
              <a:rPr dirty="0" err="1">
                <a:latin typeface="Sassoon Infant Std" panose="020B0503020103030203" pitchFamily="34" charset="0"/>
                <a:cs typeface="Calibri"/>
              </a:rPr>
              <a:t>i</a:t>
            </a:r>
            <a:r>
              <a:rPr lang="en-GB" dirty="0">
                <a:latin typeface="Sassoon Infant Std" panose="020B0503020103030203" pitchFamily="34" charset="0"/>
                <a:cs typeface="Calibri"/>
              </a:rPr>
              <a:t>s</a:t>
            </a:r>
            <a:r>
              <a:rPr spc="350" dirty="0">
                <a:latin typeface="Sassoon Infant Std" panose="020B0503020103030203" pitchFamily="34" charset="0"/>
                <a:cs typeface="Calibri"/>
              </a:rPr>
              <a:t> </a:t>
            </a:r>
            <a:r>
              <a:rPr dirty="0">
                <a:latin typeface="Sassoon Infant Std" panose="020B0503020103030203" pitchFamily="34" charset="0"/>
                <a:cs typeface="Calibri"/>
              </a:rPr>
              <a:t>required.</a:t>
            </a:r>
            <a:r>
              <a:rPr spc="350" dirty="0">
                <a:latin typeface="Sassoon Infant Std" panose="020B0503020103030203" pitchFamily="34" charset="0"/>
                <a:cs typeface="Calibri"/>
              </a:rPr>
              <a:t> </a:t>
            </a:r>
            <a:r>
              <a:rPr lang="en-GB" dirty="0">
                <a:latin typeface="Sassoon Infant Std" panose="020B0503020103030203" pitchFamily="34" charset="0"/>
                <a:hlinkClick r:id="rId2"/>
              </a:rPr>
              <a:t>Somerset’s Graduated Response Tool</a:t>
            </a:r>
            <a:r>
              <a:rPr lang="en-GB" spc="350" dirty="0">
                <a:latin typeface="Sassoon Infant Std" panose="020B0503020103030203" pitchFamily="34" charset="0"/>
                <a:cs typeface="Calibri"/>
              </a:rPr>
              <a:t>.  </a:t>
            </a:r>
            <a:r>
              <a:rPr dirty="0">
                <a:latin typeface="Sassoon Infant Std" panose="020B0503020103030203" pitchFamily="34" charset="0"/>
                <a:cs typeface="Calibri"/>
              </a:rPr>
              <a:t>This</a:t>
            </a:r>
            <a:r>
              <a:rPr spc="-10" dirty="0">
                <a:latin typeface="Sassoon Infant Std" panose="020B0503020103030203" pitchFamily="34" charset="0"/>
                <a:cs typeface="Calibri"/>
              </a:rPr>
              <a:t> </a:t>
            </a:r>
            <a:r>
              <a:rPr dirty="0">
                <a:latin typeface="Sassoon Infant Std" panose="020B0503020103030203" pitchFamily="34" charset="0"/>
                <a:cs typeface="Calibri"/>
              </a:rPr>
              <a:t>begins with</a:t>
            </a:r>
            <a:r>
              <a:rPr spc="10" dirty="0">
                <a:latin typeface="Sassoon Infant Std" panose="020B0503020103030203" pitchFamily="34" charset="0"/>
                <a:cs typeface="Calibri"/>
              </a:rPr>
              <a:t> </a:t>
            </a:r>
            <a:r>
              <a:rPr dirty="0">
                <a:latin typeface="Sassoon Infant Std" panose="020B0503020103030203" pitchFamily="34" charset="0"/>
                <a:cs typeface="Calibri"/>
              </a:rPr>
              <a:t>an</a:t>
            </a:r>
            <a:r>
              <a:rPr spc="10" dirty="0">
                <a:latin typeface="Sassoon Infant Std" panose="020B0503020103030203" pitchFamily="34" charset="0"/>
                <a:cs typeface="Calibri"/>
              </a:rPr>
              <a:t> </a:t>
            </a:r>
            <a:r>
              <a:rPr spc="-10" dirty="0">
                <a:latin typeface="Sassoon Infant Std" panose="020B0503020103030203" pitchFamily="34" charset="0"/>
                <a:cs typeface="Calibri"/>
              </a:rPr>
              <a:t>identified </a:t>
            </a:r>
            <a:r>
              <a:rPr dirty="0">
                <a:latin typeface="Sassoon Infant Std" panose="020B0503020103030203" pitchFamily="34" charset="0"/>
                <a:cs typeface="Calibri"/>
              </a:rPr>
              <a:t>need/concern</a:t>
            </a:r>
            <a:r>
              <a:rPr spc="495" dirty="0">
                <a:latin typeface="Sassoon Infant Std" panose="020B0503020103030203" pitchFamily="34" charset="0"/>
                <a:cs typeface="Calibri"/>
              </a:rPr>
              <a:t> </a:t>
            </a:r>
            <a:r>
              <a:rPr dirty="0">
                <a:latin typeface="Sassoon Infant Std" panose="020B0503020103030203" pitchFamily="34" charset="0"/>
                <a:cs typeface="Calibri"/>
              </a:rPr>
              <a:t>that</a:t>
            </a:r>
            <a:r>
              <a:rPr spc="30" dirty="0">
                <a:latin typeface="Sassoon Infant Std" panose="020B0503020103030203" pitchFamily="34" charset="0"/>
                <a:cs typeface="Calibri"/>
              </a:rPr>
              <a:t>  </a:t>
            </a:r>
            <a:r>
              <a:rPr dirty="0">
                <a:latin typeface="Sassoon Infant Std" panose="020B0503020103030203" pitchFamily="34" charset="0"/>
                <a:cs typeface="Calibri"/>
              </a:rPr>
              <a:t>can</a:t>
            </a:r>
            <a:r>
              <a:rPr spc="495" dirty="0">
                <a:latin typeface="Sassoon Infant Std" panose="020B0503020103030203" pitchFamily="34" charset="0"/>
                <a:cs typeface="Calibri"/>
              </a:rPr>
              <a:t> </a:t>
            </a:r>
            <a:r>
              <a:rPr dirty="0">
                <a:latin typeface="Sassoon Infant Std" panose="020B0503020103030203" pitchFamily="34" charset="0"/>
                <a:cs typeface="Calibri"/>
              </a:rPr>
              <a:t>be</a:t>
            </a:r>
            <a:r>
              <a:rPr spc="25" dirty="0">
                <a:latin typeface="Sassoon Infant Std" panose="020B0503020103030203" pitchFamily="34" charset="0"/>
                <a:cs typeface="Calibri"/>
              </a:rPr>
              <a:t>  </a:t>
            </a:r>
            <a:r>
              <a:rPr dirty="0">
                <a:latin typeface="Sassoon Infant Std" panose="020B0503020103030203" pitchFamily="34" charset="0"/>
                <a:cs typeface="Calibri"/>
              </a:rPr>
              <a:t>met</a:t>
            </a:r>
            <a:r>
              <a:rPr spc="30" dirty="0">
                <a:latin typeface="Sassoon Infant Std" panose="020B0503020103030203" pitchFamily="34" charset="0"/>
                <a:cs typeface="Calibri"/>
              </a:rPr>
              <a:t>  </a:t>
            </a:r>
            <a:r>
              <a:rPr dirty="0">
                <a:latin typeface="Sassoon Infant Std" panose="020B0503020103030203" pitchFamily="34" charset="0"/>
                <a:cs typeface="Calibri"/>
              </a:rPr>
              <a:t>with</a:t>
            </a:r>
            <a:r>
              <a:rPr spc="30" dirty="0">
                <a:latin typeface="Sassoon Infant Std" panose="020B0503020103030203" pitchFamily="34" charset="0"/>
                <a:cs typeface="Calibri"/>
              </a:rPr>
              <a:t>  </a:t>
            </a:r>
            <a:r>
              <a:rPr dirty="0">
                <a:latin typeface="Sassoon Infant Std" panose="020B0503020103030203" pitchFamily="34" charset="0"/>
                <a:cs typeface="Calibri"/>
              </a:rPr>
              <a:t>provision</a:t>
            </a:r>
            <a:r>
              <a:rPr spc="30" dirty="0">
                <a:latin typeface="Sassoon Infant Std" panose="020B0503020103030203" pitchFamily="34" charset="0"/>
                <a:cs typeface="Calibri"/>
              </a:rPr>
              <a:t>  </a:t>
            </a:r>
            <a:r>
              <a:rPr dirty="0">
                <a:latin typeface="Sassoon Infant Std" panose="020B0503020103030203" pitchFamily="34" charset="0"/>
                <a:cs typeface="Calibri"/>
              </a:rPr>
              <a:t>that</a:t>
            </a:r>
            <a:r>
              <a:rPr spc="25" dirty="0">
                <a:latin typeface="Sassoon Infant Std" panose="020B0503020103030203" pitchFamily="34" charset="0"/>
                <a:cs typeface="Calibri"/>
              </a:rPr>
              <a:t>  </a:t>
            </a:r>
            <a:r>
              <a:rPr dirty="0">
                <a:latin typeface="Sassoon Infant Std" panose="020B0503020103030203" pitchFamily="34" charset="0"/>
                <a:cs typeface="Calibri"/>
              </a:rPr>
              <a:t>is</a:t>
            </a:r>
            <a:r>
              <a:rPr spc="30" dirty="0">
                <a:latin typeface="Sassoon Infant Std" panose="020B0503020103030203" pitchFamily="34" charset="0"/>
                <a:cs typeface="Calibri"/>
              </a:rPr>
              <a:t>  </a:t>
            </a:r>
            <a:r>
              <a:rPr dirty="0">
                <a:latin typeface="Sassoon Infant Std" panose="020B0503020103030203" pitchFamily="34" charset="0"/>
                <a:cs typeface="Calibri"/>
              </a:rPr>
              <a:t>available</a:t>
            </a:r>
            <a:r>
              <a:rPr spc="25" dirty="0">
                <a:latin typeface="Sassoon Infant Std" panose="020B0503020103030203" pitchFamily="34" charset="0"/>
                <a:cs typeface="Calibri"/>
              </a:rPr>
              <a:t>  </a:t>
            </a:r>
            <a:r>
              <a:rPr dirty="0">
                <a:latin typeface="Sassoon Infant Std" panose="020B0503020103030203" pitchFamily="34" charset="0"/>
                <a:cs typeface="Calibri"/>
              </a:rPr>
              <a:t>to</a:t>
            </a:r>
            <a:r>
              <a:rPr spc="35" dirty="0">
                <a:latin typeface="Sassoon Infant Std" panose="020B0503020103030203" pitchFamily="34" charset="0"/>
                <a:cs typeface="Calibri"/>
              </a:rPr>
              <a:t>  </a:t>
            </a:r>
            <a:r>
              <a:rPr spc="-25" dirty="0">
                <a:latin typeface="Sassoon Infant Std" panose="020B0503020103030203" pitchFamily="34" charset="0"/>
                <a:cs typeface="Calibri"/>
              </a:rPr>
              <a:t>all </a:t>
            </a:r>
            <a:r>
              <a:rPr dirty="0">
                <a:latin typeface="Sassoon Infant Std" panose="020B0503020103030203" pitchFamily="34" charset="0"/>
                <a:cs typeface="Calibri"/>
              </a:rPr>
              <a:t>students</a:t>
            </a:r>
            <a:r>
              <a:rPr spc="35" dirty="0">
                <a:latin typeface="Sassoon Infant Std" panose="020B0503020103030203" pitchFamily="34" charset="0"/>
                <a:cs typeface="Calibri"/>
              </a:rPr>
              <a:t>  </a:t>
            </a:r>
            <a:r>
              <a:rPr dirty="0">
                <a:latin typeface="Sassoon Infant Std" panose="020B0503020103030203" pitchFamily="34" charset="0"/>
                <a:cs typeface="Calibri"/>
              </a:rPr>
              <a:t>(universal</a:t>
            </a:r>
            <a:r>
              <a:rPr spc="35" dirty="0">
                <a:latin typeface="Sassoon Infant Std" panose="020B0503020103030203" pitchFamily="34" charset="0"/>
                <a:cs typeface="Calibri"/>
              </a:rPr>
              <a:t>  </a:t>
            </a:r>
            <a:r>
              <a:rPr dirty="0">
                <a:latin typeface="Sassoon Infant Std" panose="020B0503020103030203" pitchFamily="34" charset="0"/>
                <a:cs typeface="Calibri"/>
              </a:rPr>
              <a:t>provision).</a:t>
            </a:r>
            <a:r>
              <a:rPr spc="30" dirty="0">
                <a:latin typeface="Sassoon Infant Std" panose="020B0503020103030203" pitchFamily="34" charset="0"/>
                <a:cs typeface="Calibri"/>
              </a:rPr>
              <a:t>  </a:t>
            </a:r>
            <a:r>
              <a:rPr dirty="0">
                <a:latin typeface="Sassoon Infant Std" panose="020B0503020103030203" pitchFamily="34" charset="0"/>
                <a:cs typeface="Calibri"/>
              </a:rPr>
              <a:t>This</a:t>
            </a:r>
            <a:r>
              <a:rPr spc="35" dirty="0">
                <a:latin typeface="Sassoon Infant Std" panose="020B0503020103030203" pitchFamily="34" charset="0"/>
                <a:cs typeface="Calibri"/>
              </a:rPr>
              <a:t>  </a:t>
            </a:r>
            <a:r>
              <a:rPr dirty="0">
                <a:latin typeface="Sassoon Infant Std" panose="020B0503020103030203" pitchFamily="34" charset="0"/>
                <a:cs typeface="Calibri"/>
              </a:rPr>
              <a:t>is</a:t>
            </a:r>
            <a:r>
              <a:rPr spc="30" dirty="0">
                <a:latin typeface="Sassoon Infant Std" panose="020B0503020103030203" pitchFamily="34" charset="0"/>
                <a:cs typeface="Calibri"/>
              </a:rPr>
              <a:t>  </a:t>
            </a:r>
            <a:r>
              <a:rPr dirty="0">
                <a:latin typeface="Sassoon Infant Std" panose="020B0503020103030203" pitchFamily="34" charset="0"/>
                <a:cs typeface="Calibri"/>
              </a:rPr>
              <a:t>overseen</a:t>
            </a:r>
            <a:r>
              <a:rPr spc="35" dirty="0">
                <a:latin typeface="Sassoon Infant Std" panose="020B0503020103030203" pitchFamily="34" charset="0"/>
                <a:cs typeface="Calibri"/>
              </a:rPr>
              <a:t>  </a:t>
            </a:r>
            <a:r>
              <a:rPr dirty="0">
                <a:latin typeface="Sassoon Infant Std" panose="020B0503020103030203" pitchFamily="34" charset="0"/>
                <a:cs typeface="Calibri"/>
              </a:rPr>
              <a:t>by</a:t>
            </a:r>
            <a:r>
              <a:rPr spc="30" dirty="0">
                <a:latin typeface="Sassoon Infant Std" panose="020B0503020103030203" pitchFamily="34" charset="0"/>
                <a:cs typeface="Calibri"/>
              </a:rPr>
              <a:t>  </a:t>
            </a:r>
            <a:r>
              <a:rPr dirty="0">
                <a:latin typeface="Sassoon Infant Std" panose="020B0503020103030203" pitchFamily="34" charset="0"/>
                <a:cs typeface="Calibri"/>
              </a:rPr>
              <a:t>Class</a:t>
            </a:r>
            <a:r>
              <a:rPr spc="35" dirty="0">
                <a:latin typeface="Sassoon Infant Std" panose="020B0503020103030203" pitchFamily="34" charset="0"/>
                <a:cs typeface="Calibri"/>
              </a:rPr>
              <a:t>  </a:t>
            </a:r>
            <a:r>
              <a:rPr dirty="0">
                <a:latin typeface="Sassoon Infant Std" panose="020B0503020103030203" pitchFamily="34" charset="0"/>
                <a:cs typeface="Calibri"/>
              </a:rPr>
              <a:t>Teacher</a:t>
            </a:r>
            <a:r>
              <a:rPr spc="35" dirty="0">
                <a:latin typeface="Sassoon Infant Std" panose="020B0503020103030203" pitchFamily="34" charset="0"/>
                <a:cs typeface="Calibri"/>
              </a:rPr>
              <a:t>  </a:t>
            </a:r>
            <a:r>
              <a:rPr spc="-25" dirty="0">
                <a:latin typeface="Sassoon Infant Std" panose="020B0503020103030203" pitchFamily="34" charset="0"/>
                <a:cs typeface="Calibri"/>
              </a:rPr>
              <a:t>and </a:t>
            </a:r>
            <a:r>
              <a:rPr lang="en-GB" spc="-25" dirty="0">
                <a:latin typeface="Sassoon Infant Std" panose="020B0503020103030203" pitchFamily="34" charset="0"/>
                <a:cs typeface="Calibri"/>
              </a:rPr>
              <a:t> </a:t>
            </a:r>
            <a:r>
              <a:rPr spc="-10" dirty="0">
                <a:latin typeface="Sassoon Infant Std" panose="020B0503020103030203" pitchFamily="34" charset="0"/>
                <a:cs typeface="Calibri"/>
              </a:rPr>
              <a:t>SENDCo.</a:t>
            </a:r>
            <a:r>
              <a:rPr lang="en-GB" spc="-10" dirty="0">
                <a:latin typeface="Sassoon Infant Std" panose="020B0503020103030203" pitchFamily="34" charset="0"/>
                <a:cs typeface="Calibri"/>
              </a:rPr>
              <a:t> </a:t>
            </a:r>
            <a:r>
              <a:rPr dirty="0">
                <a:latin typeface="Sassoon Infant Std" panose="020B0503020103030203" pitchFamily="34" charset="0"/>
                <a:cs typeface="Calibri"/>
              </a:rPr>
              <a:t>Progress</a:t>
            </a:r>
            <a:r>
              <a:rPr spc="105" dirty="0">
                <a:latin typeface="Sassoon Infant Std" panose="020B0503020103030203" pitchFamily="34" charset="0"/>
                <a:cs typeface="Calibri"/>
              </a:rPr>
              <a:t> </a:t>
            </a:r>
            <a:r>
              <a:rPr dirty="0">
                <a:latin typeface="Sassoon Infant Std" panose="020B0503020103030203" pitchFamily="34" charset="0"/>
                <a:cs typeface="Calibri"/>
              </a:rPr>
              <a:t>is</a:t>
            </a:r>
            <a:r>
              <a:rPr spc="114" dirty="0">
                <a:latin typeface="Sassoon Infant Std" panose="020B0503020103030203" pitchFamily="34" charset="0"/>
                <a:cs typeface="Calibri"/>
              </a:rPr>
              <a:t> </a:t>
            </a:r>
            <a:r>
              <a:rPr lang="en-GB" spc="114" dirty="0">
                <a:latin typeface="Sassoon Infant Std" panose="020B0503020103030203" pitchFamily="34" charset="0"/>
                <a:cs typeface="Calibri"/>
              </a:rPr>
              <a:t>then </a:t>
            </a:r>
            <a:r>
              <a:rPr dirty="0">
                <a:latin typeface="Sassoon Infant Std" panose="020B0503020103030203" pitchFamily="34" charset="0"/>
                <a:cs typeface="Calibri"/>
              </a:rPr>
              <a:t>monitored</a:t>
            </a:r>
            <a:r>
              <a:rPr spc="114" dirty="0">
                <a:latin typeface="Sassoon Infant Std" panose="020B0503020103030203" pitchFamily="34" charset="0"/>
                <a:cs typeface="Calibri"/>
              </a:rPr>
              <a:t> </a:t>
            </a:r>
            <a:r>
              <a:rPr dirty="0">
                <a:latin typeface="Sassoon Infant Std" panose="020B0503020103030203" pitchFamily="34" charset="0"/>
                <a:cs typeface="Calibri"/>
              </a:rPr>
              <a:t>through</a:t>
            </a:r>
            <a:r>
              <a:rPr spc="120" dirty="0">
                <a:latin typeface="Sassoon Infant Std" panose="020B0503020103030203" pitchFamily="34" charset="0"/>
                <a:cs typeface="Calibri"/>
              </a:rPr>
              <a:t> </a:t>
            </a:r>
            <a:r>
              <a:rPr dirty="0">
                <a:latin typeface="Sassoon Infant Std" panose="020B0503020103030203" pitchFamily="34" charset="0"/>
                <a:cs typeface="Calibri"/>
              </a:rPr>
              <a:t>an</a:t>
            </a:r>
            <a:r>
              <a:rPr spc="105" dirty="0">
                <a:latin typeface="Sassoon Infant Std" panose="020B0503020103030203" pitchFamily="34" charset="0"/>
                <a:cs typeface="Calibri"/>
              </a:rPr>
              <a:t> </a:t>
            </a:r>
            <a:r>
              <a:rPr dirty="0">
                <a:latin typeface="Sassoon Infant Std" panose="020B0503020103030203" pitchFamily="34" charset="0"/>
                <a:cs typeface="Calibri"/>
              </a:rPr>
              <a:t>‘Assess,</a:t>
            </a:r>
            <a:r>
              <a:rPr spc="120" dirty="0">
                <a:latin typeface="Sassoon Infant Std" panose="020B0503020103030203" pitchFamily="34" charset="0"/>
                <a:cs typeface="Calibri"/>
              </a:rPr>
              <a:t> </a:t>
            </a:r>
            <a:r>
              <a:rPr dirty="0">
                <a:latin typeface="Sassoon Infant Std" panose="020B0503020103030203" pitchFamily="34" charset="0"/>
                <a:cs typeface="Calibri"/>
              </a:rPr>
              <a:t>Plan,</a:t>
            </a:r>
            <a:r>
              <a:rPr spc="110" dirty="0">
                <a:latin typeface="Sassoon Infant Std" panose="020B0503020103030203" pitchFamily="34" charset="0"/>
                <a:cs typeface="Calibri"/>
              </a:rPr>
              <a:t> </a:t>
            </a:r>
            <a:r>
              <a:rPr dirty="0">
                <a:latin typeface="Sassoon Infant Std" panose="020B0503020103030203" pitchFamily="34" charset="0"/>
                <a:cs typeface="Calibri"/>
              </a:rPr>
              <a:t>Do,</a:t>
            </a:r>
            <a:r>
              <a:rPr spc="120" dirty="0">
                <a:latin typeface="Sassoon Infant Std" panose="020B0503020103030203" pitchFamily="34" charset="0"/>
                <a:cs typeface="Calibri"/>
              </a:rPr>
              <a:t> </a:t>
            </a:r>
            <a:r>
              <a:rPr dirty="0">
                <a:latin typeface="Sassoon Infant Std" panose="020B0503020103030203" pitchFamily="34" charset="0"/>
                <a:cs typeface="Calibri"/>
              </a:rPr>
              <a:t>Review’</a:t>
            </a:r>
            <a:r>
              <a:rPr spc="110" dirty="0">
                <a:latin typeface="Sassoon Infant Std" panose="020B0503020103030203" pitchFamily="34" charset="0"/>
                <a:cs typeface="Calibri"/>
              </a:rPr>
              <a:t> </a:t>
            </a:r>
            <a:r>
              <a:rPr dirty="0">
                <a:latin typeface="Sassoon Infant Std" panose="020B0503020103030203" pitchFamily="34" charset="0"/>
                <a:cs typeface="Calibri"/>
              </a:rPr>
              <a:t>process</a:t>
            </a:r>
            <a:r>
              <a:rPr spc="114" dirty="0">
                <a:latin typeface="Sassoon Infant Std" panose="020B0503020103030203" pitchFamily="34" charset="0"/>
                <a:cs typeface="Calibri"/>
              </a:rPr>
              <a:t> </a:t>
            </a:r>
            <a:r>
              <a:rPr spc="-20" dirty="0">
                <a:latin typeface="Sassoon Infant Std" panose="020B0503020103030203" pitchFamily="34" charset="0"/>
                <a:cs typeface="Calibri"/>
              </a:rPr>
              <a:t>that</a:t>
            </a:r>
            <a:r>
              <a:rPr lang="en-GB" spc="-20" dirty="0">
                <a:latin typeface="Sassoon Infant Std" panose="020B0503020103030203" pitchFamily="34" charset="0"/>
                <a:cs typeface="Calibri"/>
              </a:rPr>
              <a:t> </a:t>
            </a:r>
            <a:r>
              <a:rPr dirty="0">
                <a:latin typeface="Sassoon Infant Std" panose="020B0503020103030203" pitchFamily="34" charset="0"/>
                <a:cs typeface="Calibri"/>
              </a:rPr>
              <a:t>measures</a:t>
            </a:r>
            <a:r>
              <a:rPr spc="150" dirty="0">
                <a:latin typeface="Sassoon Infant Std" panose="020B0503020103030203" pitchFamily="34" charset="0"/>
                <a:cs typeface="Calibri"/>
              </a:rPr>
              <a:t> </a:t>
            </a:r>
            <a:r>
              <a:rPr dirty="0">
                <a:latin typeface="Sassoon Infant Std" panose="020B0503020103030203" pitchFamily="34" charset="0"/>
                <a:cs typeface="Calibri"/>
              </a:rPr>
              <a:t>the</a:t>
            </a:r>
            <a:r>
              <a:rPr spc="160" dirty="0">
                <a:latin typeface="Sassoon Infant Std" panose="020B0503020103030203" pitchFamily="34" charset="0"/>
                <a:cs typeface="Calibri"/>
              </a:rPr>
              <a:t> </a:t>
            </a:r>
            <a:r>
              <a:rPr dirty="0">
                <a:latin typeface="Sassoon Infant Std" panose="020B0503020103030203" pitchFamily="34" charset="0"/>
                <a:cs typeface="Calibri"/>
              </a:rPr>
              <a:t>impact</a:t>
            </a:r>
            <a:r>
              <a:rPr spc="160" dirty="0">
                <a:latin typeface="Sassoon Infant Std" panose="020B0503020103030203" pitchFamily="34" charset="0"/>
                <a:cs typeface="Calibri"/>
              </a:rPr>
              <a:t> </a:t>
            </a:r>
            <a:r>
              <a:rPr dirty="0">
                <a:latin typeface="Sassoon Infant Std" panose="020B0503020103030203" pitchFamily="34" charset="0"/>
                <a:cs typeface="Calibri"/>
              </a:rPr>
              <a:t>of</a:t>
            </a:r>
            <a:r>
              <a:rPr spc="160" dirty="0">
                <a:latin typeface="Sassoon Infant Std" panose="020B0503020103030203" pitchFamily="34" charset="0"/>
                <a:cs typeface="Calibri"/>
              </a:rPr>
              <a:t> </a:t>
            </a:r>
            <a:r>
              <a:rPr dirty="0">
                <a:latin typeface="Sassoon Infant Std" panose="020B0503020103030203" pitchFamily="34" charset="0"/>
                <a:cs typeface="Calibri"/>
              </a:rPr>
              <a:t>any</a:t>
            </a:r>
            <a:r>
              <a:rPr lang="en-GB" dirty="0">
                <a:latin typeface="Sassoon Infant Std" panose="020B0503020103030203" pitchFamily="34" charset="0"/>
                <a:cs typeface="Calibri"/>
              </a:rPr>
              <a:t> </a:t>
            </a:r>
            <a:r>
              <a:rPr dirty="0">
                <a:latin typeface="Sassoon Infant Std" panose="020B0503020103030203" pitchFamily="34" charset="0"/>
                <a:cs typeface="Calibri"/>
              </a:rPr>
              <a:t>intervention/strategy</a:t>
            </a:r>
            <a:r>
              <a:rPr spc="170" dirty="0">
                <a:latin typeface="Sassoon Infant Std" panose="020B0503020103030203" pitchFamily="34" charset="0"/>
                <a:cs typeface="Calibri"/>
              </a:rPr>
              <a:t> </a:t>
            </a:r>
            <a:r>
              <a:rPr dirty="0">
                <a:latin typeface="Sassoon Infant Std" panose="020B0503020103030203" pitchFamily="34" charset="0"/>
                <a:cs typeface="Calibri"/>
              </a:rPr>
              <a:t>and</a:t>
            </a:r>
            <a:r>
              <a:rPr spc="150" dirty="0">
                <a:latin typeface="Sassoon Infant Std" panose="020B0503020103030203" pitchFamily="34" charset="0"/>
                <a:cs typeface="Calibri"/>
              </a:rPr>
              <a:t> </a:t>
            </a:r>
            <a:r>
              <a:rPr dirty="0">
                <a:latin typeface="Sassoon Infant Std" panose="020B0503020103030203" pitchFamily="34" charset="0"/>
                <a:cs typeface="Calibri"/>
              </a:rPr>
              <a:t>plans</a:t>
            </a:r>
            <a:r>
              <a:rPr spc="160" dirty="0">
                <a:latin typeface="Sassoon Infant Std" panose="020B0503020103030203" pitchFamily="34" charset="0"/>
                <a:cs typeface="Calibri"/>
              </a:rPr>
              <a:t> </a:t>
            </a:r>
            <a:r>
              <a:rPr spc="-10" dirty="0">
                <a:latin typeface="Sassoon Infant Std" panose="020B0503020103030203" pitchFamily="34" charset="0"/>
                <a:cs typeface="Calibri"/>
              </a:rPr>
              <a:t>appropriate</a:t>
            </a:r>
            <a:r>
              <a:rPr lang="en-GB" spc="-10" dirty="0">
                <a:latin typeface="Sassoon Infant Std" panose="020B0503020103030203" pitchFamily="34" charset="0"/>
                <a:cs typeface="Calibri"/>
              </a:rPr>
              <a:t> </a:t>
            </a:r>
            <a:r>
              <a:rPr dirty="0">
                <a:latin typeface="Sassoon Infant Std" panose="020B0503020103030203" pitchFamily="34" charset="0"/>
                <a:cs typeface="Calibri"/>
              </a:rPr>
              <a:t>future</a:t>
            </a:r>
            <a:r>
              <a:rPr spc="-70" dirty="0">
                <a:latin typeface="Sassoon Infant Std" panose="020B0503020103030203" pitchFamily="34" charset="0"/>
                <a:cs typeface="Calibri"/>
              </a:rPr>
              <a:t> </a:t>
            </a:r>
            <a:r>
              <a:rPr spc="-10" dirty="0">
                <a:latin typeface="Sassoon Infant Std" panose="020B0503020103030203" pitchFamily="34" charset="0"/>
                <a:cs typeface="Calibri"/>
              </a:rPr>
              <a:t>support.</a:t>
            </a:r>
            <a:r>
              <a:rPr lang="en-GB" spc="-10" dirty="0">
                <a:latin typeface="Sassoon Infant Std" panose="020B0503020103030203" pitchFamily="34" charset="0"/>
                <a:cs typeface="Calibri"/>
              </a:rPr>
              <a:t> </a:t>
            </a:r>
            <a:r>
              <a:rPr dirty="0">
                <a:latin typeface="Sassoon Infant Std" panose="020B0503020103030203" pitchFamily="34" charset="0"/>
                <a:cs typeface="Calibri"/>
              </a:rPr>
              <a:t>If</a:t>
            </a:r>
            <a:r>
              <a:rPr spc="5" dirty="0">
                <a:latin typeface="Sassoon Infant Std" panose="020B0503020103030203" pitchFamily="34" charset="0"/>
                <a:cs typeface="Calibri"/>
              </a:rPr>
              <a:t> </a:t>
            </a:r>
            <a:r>
              <a:rPr dirty="0">
                <a:latin typeface="Sassoon Infant Std" panose="020B0503020103030203" pitchFamily="34" charset="0"/>
                <a:cs typeface="Calibri"/>
              </a:rPr>
              <a:t>support which</a:t>
            </a:r>
            <a:r>
              <a:rPr spc="10" dirty="0">
                <a:latin typeface="Sassoon Infant Std" panose="020B0503020103030203" pitchFamily="34" charset="0"/>
                <a:cs typeface="Calibri"/>
              </a:rPr>
              <a:t> </a:t>
            </a:r>
            <a:r>
              <a:rPr dirty="0">
                <a:latin typeface="Sassoon Infant Std" panose="020B0503020103030203" pitchFamily="34" charset="0"/>
                <a:cs typeface="Calibri"/>
              </a:rPr>
              <a:t>is</a:t>
            </a:r>
            <a:r>
              <a:rPr spc="5" dirty="0">
                <a:latin typeface="Sassoon Infant Std" panose="020B0503020103030203" pitchFamily="34" charset="0"/>
                <a:cs typeface="Calibri"/>
              </a:rPr>
              <a:t> </a:t>
            </a:r>
            <a:r>
              <a:rPr dirty="0">
                <a:latin typeface="Sassoon Infant Std" panose="020B0503020103030203" pitchFamily="34" charset="0"/>
                <a:cs typeface="Calibri"/>
              </a:rPr>
              <a:t>additional</a:t>
            </a:r>
            <a:r>
              <a:rPr spc="5" dirty="0">
                <a:latin typeface="Sassoon Infant Std" panose="020B0503020103030203" pitchFamily="34" charset="0"/>
                <a:cs typeface="Calibri"/>
              </a:rPr>
              <a:t> </a:t>
            </a:r>
            <a:r>
              <a:rPr dirty="0">
                <a:latin typeface="Sassoon Infant Std" panose="020B0503020103030203" pitchFamily="34" charset="0"/>
                <a:cs typeface="Calibri"/>
              </a:rPr>
              <a:t>to</a:t>
            </a:r>
            <a:r>
              <a:rPr spc="5" dirty="0">
                <a:latin typeface="Sassoon Infant Std" panose="020B0503020103030203" pitchFamily="34" charset="0"/>
                <a:cs typeface="Calibri"/>
              </a:rPr>
              <a:t> </a:t>
            </a:r>
            <a:r>
              <a:rPr dirty="0">
                <a:latin typeface="Sassoon Infant Std" panose="020B0503020103030203" pitchFamily="34" charset="0"/>
                <a:cs typeface="Calibri"/>
              </a:rPr>
              <a:t>and</a:t>
            </a:r>
            <a:r>
              <a:rPr spc="10" dirty="0">
                <a:latin typeface="Sassoon Infant Std" panose="020B0503020103030203" pitchFamily="34" charset="0"/>
                <a:cs typeface="Calibri"/>
              </a:rPr>
              <a:t> </a:t>
            </a:r>
            <a:r>
              <a:rPr spc="-10" dirty="0">
                <a:latin typeface="Sassoon Infant Std" panose="020B0503020103030203" pitchFamily="34" charset="0"/>
                <a:cs typeface="Calibri"/>
              </a:rPr>
              <a:t>different</a:t>
            </a:r>
            <a:r>
              <a:rPr spc="10" dirty="0">
                <a:latin typeface="Sassoon Infant Std" panose="020B0503020103030203" pitchFamily="34" charset="0"/>
                <a:cs typeface="Calibri"/>
              </a:rPr>
              <a:t> </a:t>
            </a:r>
            <a:r>
              <a:rPr dirty="0">
                <a:latin typeface="Sassoon Infant Std" panose="020B0503020103030203" pitchFamily="34" charset="0"/>
                <a:cs typeface="Calibri"/>
              </a:rPr>
              <a:t>from</a:t>
            </a:r>
            <a:r>
              <a:rPr spc="-5" dirty="0">
                <a:latin typeface="Sassoon Infant Std" panose="020B0503020103030203" pitchFamily="34" charset="0"/>
                <a:cs typeface="Calibri"/>
              </a:rPr>
              <a:t> </a:t>
            </a:r>
            <a:r>
              <a:rPr dirty="0">
                <a:latin typeface="Sassoon Infant Std" panose="020B0503020103030203" pitchFamily="34" charset="0"/>
                <a:cs typeface="Calibri"/>
              </a:rPr>
              <a:t>their</a:t>
            </a:r>
            <a:r>
              <a:rPr spc="10" dirty="0">
                <a:latin typeface="Sassoon Infant Std" panose="020B0503020103030203" pitchFamily="34" charset="0"/>
                <a:cs typeface="Calibri"/>
              </a:rPr>
              <a:t> </a:t>
            </a:r>
            <a:r>
              <a:rPr dirty="0">
                <a:latin typeface="Sassoon Infant Std" panose="020B0503020103030203" pitchFamily="34" charset="0"/>
                <a:cs typeface="Calibri"/>
              </a:rPr>
              <a:t>peers</a:t>
            </a:r>
            <a:r>
              <a:rPr spc="15" dirty="0">
                <a:latin typeface="Sassoon Infant Std" panose="020B0503020103030203" pitchFamily="34" charset="0"/>
                <a:cs typeface="Calibri"/>
              </a:rPr>
              <a:t> </a:t>
            </a:r>
            <a:r>
              <a:rPr dirty="0">
                <a:latin typeface="Sassoon Infant Std" panose="020B0503020103030203" pitchFamily="34" charset="0"/>
                <a:cs typeface="Calibri"/>
              </a:rPr>
              <a:t>is</a:t>
            </a:r>
            <a:r>
              <a:rPr spc="5" dirty="0">
                <a:latin typeface="Sassoon Infant Std" panose="020B0503020103030203" pitchFamily="34" charset="0"/>
                <a:cs typeface="Calibri"/>
              </a:rPr>
              <a:t> </a:t>
            </a:r>
            <a:r>
              <a:rPr spc="-10" dirty="0">
                <a:latin typeface="Sassoon Infant Std" panose="020B0503020103030203" pitchFamily="34" charset="0"/>
                <a:cs typeface="Calibri"/>
              </a:rPr>
              <a:t>required, </a:t>
            </a:r>
            <a:r>
              <a:rPr dirty="0">
                <a:latin typeface="Sassoon Infant Std" panose="020B0503020103030203" pitchFamily="34" charset="0"/>
                <a:cs typeface="Calibri"/>
              </a:rPr>
              <a:t>this</a:t>
            </a:r>
            <a:r>
              <a:rPr spc="90" dirty="0">
                <a:latin typeface="Sassoon Infant Std" panose="020B0503020103030203" pitchFamily="34" charset="0"/>
                <a:cs typeface="Calibri"/>
              </a:rPr>
              <a:t> </a:t>
            </a:r>
            <a:r>
              <a:rPr dirty="0">
                <a:latin typeface="Sassoon Infant Std" panose="020B0503020103030203" pitchFamily="34" charset="0"/>
                <a:cs typeface="Calibri"/>
              </a:rPr>
              <a:t>sits</a:t>
            </a:r>
            <a:r>
              <a:rPr spc="90" dirty="0">
                <a:latin typeface="Sassoon Infant Std" panose="020B0503020103030203" pitchFamily="34" charset="0"/>
                <a:cs typeface="Calibri"/>
              </a:rPr>
              <a:t> </a:t>
            </a:r>
            <a:r>
              <a:rPr dirty="0">
                <a:latin typeface="Sassoon Infant Std" panose="020B0503020103030203" pitchFamily="34" charset="0"/>
                <a:cs typeface="Calibri"/>
              </a:rPr>
              <a:t>within</a:t>
            </a:r>
            <a:r>
              <a:rPr spc="100" dirty="0">
                <a:latin typeface="Sassoon Infant Std" panose="020B0503020103030203" pitchFamily="34" charset="0"/>
                <a:cs typeface="Calibri"/>
              </a:rPr>
              <a:t> </a:t>
            </a:r>
            <a:r>
              <a:rPr dirty="0">
                <a:latin typeface="Sassoon Infant Std" panose="020B0503020103030203" pitchFamily="34" charset="0"/>
                <a:cs typeface="Calibri"/>
              </a:rPr>
              <a:t>the</a:t>
            </a:r>
            <a:r>
              <a:rPr spc="100" dirty="0">
                <a:latin typeface="Sassoon Infant Std" panose="020B0503020103030203" pitchFamily="34" charset="0"/>
                <a:cs typeface="Calibri"/>
              </a:rPr>
              <a:t> </a:t>
            </a:r>
            <a:r>
              <a:rPr dirty="0">
                <a:latin typeface="Sassoon Infant Std" panose="020B0503020103030203" pitchFamily="34" charset="0"/>
                <a:cs typeface="Calibri"/>
              </a:rPr>
              <a:t>school’s</a:t>
            </a:r>
            <a:r>
              <a:rPr spc="90" dirty="0">
                <a:latin typeface="Sassoon Infant Std" panose="020B0503020103030203" pitchFamily="34" charset="0"/>
                <a:cs typeface="Calibri"/>
              </a:rPr>
              <a:t> </a:t>
            </a:r>
            <a:r>
              <a:rPr dirty="0">
                <a:latin typeface="Sassoon Infant Std" panose="020B0503020103030203" pitchFamily="34" charset="0"/>
                <a:cs typeface="Calibri"/>
              </a:rPr>
              <a:t>‘SEND</a:t>
            </a:r>
            <a:r>
              <a:rPr spc="90" dirty="0">
                <a:latin typeface="Sassoon Infant Std" panose="020B0503020103030203" pitchFamily="34" charset="0"/>
                <a:cs typeface="Calibri"/>
              </a:rPr>
              <a:t> </a:t>
            </a:r>
            <a:r>
              <a:rPr dirty="0">
                <a:latin typeface="Sassoon Infant Std" panose="020B0503020103030203" pitchFamily="34" charset="0"/>
                <a:cs typeface="Calibri"/>
              </a:rPr>
              <a:t>Support’</a:t>
            </a:r>
            <a:r>
              <a:rPr spc="90" dirty="0">
                <a:latin typeface="Sassoon Infant Std" panose="020B0503020103030203" pitchFamily="34" charset="0"/>
                <a:cs typeface="Calibri"/>
              </a:rPr>
              <a:t> </a:t>
            </a:r>
            <a:r>
              <a:rPr dirty="0">
                <a:latin typeface="Sassoon Infant Std" panose="020B0503020103030203" pitchFamily="34" charset="0"/>
                <a:cs typeface="Calibri"/>
              </a:rPr>
              <a:t>stage.</a:t>
            </a:r>
            <a:r>
              <a:rPr spc="95" dirty="0">
                <a:latin typeface="Sassoon Infant Std" panose="020B0503020103030203" pitchFamily="34" charset="0"/>
                <a:cs typeface="Calibri"/>
              </a:rPr>
              <a:t> </a:t>
            </a:r>
            <a:r>
              <a:rPr dirty="0">
                <a:latin typeface="Sassoon Infant Std" panose="020B0503020103030203" pitchFamily="34" charset="0"/>
                <a:cs typeface="Calibri"/>
              </a:rPr>
              <a:t>If</a:t>
            </a:r>
            <a:r>
              <a:rPr spc="409" dirty="0">
                <a:latin typeface="Sassoon Infant Std" panose="020B0503020103030203" pitchFamily="34" charset="0"/>
                <a:cs typeface="Calibri"/>
              </a:rPr>
              <a:t> </a:t>
            </a:r>
            <a:r>
              <a:rPr dirty="0">
                <a:latin typeface="Sassoon Infant Std" panose="020B0503020103030203" pitchFamily="34" charset="0"/>
                <a:cs typeface="Calibri"/>
              </a:rPr>
              <a:t>a</a:t>
            </a:r>
            <a:r>
              <a:rPr spc="409" dirty="0">
                <a:latin typeface="Sassoon Infant Std" panose="020B0503020103030203" pitchFamily="34" charset="0"/>
                <a:cs typeface="Calibri"/>
              </a:rPr>
              <a:t> </a:t>
            </a:r>
            <a:r>
              <a:rPr dirty="0">
                <a:latin typeface="Sassoon Infant Std" panose="020B0503020103030203" pitchFamily="34" charset="0"/>
                <a:cs typeface="Calibri"/>
              </a:rPr>
              <a:t>child</a:t>
            </a:r>
            <a:r>
              <a:rPr spc="415" dirty="0">
                <a:latin typeface="Sassoon Infant Std" panose="020B0503020103030203" pitchFamily="34" charset="0"/>
                <a:cs typeface="Calibri"/>
              </a:rPr>
              <a:t> </a:t>
            </a:r>
            <a:r>
              <a:rPr dirty="0">
                <a:latin typeface="Sassoon Infant Std" panose="020B0503020103030203" pitchFamily="34" charset="0"/>
                <a:cs typeface="Calibri"/>
              </a:rPr>
              <a:t>has</a:t>
            </a:r>
            <a:r>
              <a:rPr spc="409" dirty="0">
                <a:latin typeface="Sassoon Infant Std" panose="020B0503020103030203" pitchFamily="34" charset="0"/>
                <a:cs typeface="Calibri"/>
              </a:rPr>
              <a:t> </a:t>
            </a:r>
            <a:r>
              <a:rPr dirty="0">
                <a:latin typeface="Sassoon Infant Std" panose="020B0503020103030203" pitchFamily="34" charset="0"/>
                <a:cs typeface="Calibri"/>
              </a:rPr>
              <a:t>complex/acute</a:t>
            </a:r>
            <a:r>
              <a:rPr spc="390" dirty="0">
                <a:latin typeface="Sassoon Infant Std" panose="020B0503020103030203" pitchFamily="34" charset="0"/>
                <a:cs typeface="Calibri"/>
              </a:rPr>
              <a:t> </a:t>
            </a:r>
            <a:r>
              <a:rPr dirty="0">
                <a:latin typeface="Sassoon Infant Std" panose="020B0503020103030203" pitchFamily="34" charset="0"/>
                <a:cs typeface="Calibri"/>
              </a:rPr>
              <a:t>needs,</a:t>
            </a:r>
            <a:r>
              <a:rPr spc="409" dirty="0">
                <a:latin typeface="Sassoon Infant Std" panose="020B0503020103030203" pitchFamily="34" charset="0"/>
                <a:cs typeface="Calibri"/>
              </a:rPr>
              <a:t> </a:t>
            </a:r>
            <a:r>
              <a:rPr dirty="0">
                <a:latin typeface="Sassoon Infant Std" panose="020B0503020103030203" pitchFamily="34" charset="0"/>
                <a:cs typeface="Calibri"/>
              </a:rPr>
              <a:t>this</a:t>
            </a:r>
            <a:r>
              <a:rPr spc="409" dirty="0">
                <a:latin typeface="Sassoon Infant Std" panose="020B0503020103030203" pitchFamily="34" charset="0"/>
                <a:cs typeface="Calibri"/>
              </a:rPr>
              <a:t> </a:t>
            </a:r>
            <a:r>
              <a:rPr dirty="0">
                <a:latin typeface="Sassoon Infant Std" panose="020B0503020103030203" pitchFamily="34" charset="0"/>
                <a:cs typeface="Calibri"/>
              </a:rPr>
              <a:t>sits</a:t>
            </a:r>
            <a:r>
              <a:rPr spc="409" dirty="0">
                <a:latin typeface="Sassoon Infant Std" panose="020B0503020103030203" pitchFamily="34" charset="0"/>
                <a:cs typeface="Calibri"/>
              </a:rPr>
              <a:t> </a:t>
            </a:r>
            <a:r>
              <a:rPr dirty="0">
                <a:latin typeface="Sassoon Infant Std" panose="020B0503020103030203" pitchFamily="34" charset="0"/>
                <a:cs typeface="Calibri"/>
              </a:rPr>
              <a:t>within</a:t>
            </a:r>
            <a:r>
              <a:rPr spc="415" dirty="0">
                <a:latin typeface="Sassoon Infant Std" panose="020B0503020103030203" pitchFamily="34" charset="0"/>
                <a:cs typeface="Calibri"/>
              </a:rPr>
              <a:t> </a:t>
            </a:r>
            <a:r>
              <a:rPr dirty="0">
                <a:latin typeface="Sassoon Infant Std" panose="020B0503020103030203" pitchFamily="34" charset="0"/>
                <a:cs typeface="Calibri"/>
              </a:rPr>
              <a:t>the</a:t>
            </a:r>
            <a:r>
              <a:rPr spc="409" dirty="0">
                <a:latin typeface="Sassoon Infant Std" panose="020B0503020103030203" pitchFamily="34" charset="0"/>
                <a:cs typeface="Calibri"/>
              </a:rPr>
              <a:t> </a:t>
            </a:r>
            <a:r>
              <a:rPr dirty="0">
                <a:latin typeface="Sassoon Infant Std" panose="020B0503020103030203" pitchFamily="34" charset="0"/>
                <a:cs typeface="Calibri"/>
              </a:rPr>
              <a:t>school’s</a:t>
            </a:r>
            <a:r>
              <a:rPr spc="400" dirty="0">
                <a:latin typeface="Sassoon Infant Std" panose="020B0503020103030203" pitchFamily="34" charset="0"/>
                <a:cs typeface="Calibri"/>
              </a:rPr>
              <a:t> </a:t>
            </a:r>
            <a:r>
              <a:rPr spc="-10" dirty="0">
                <a:latin typeface="Sassoon Infant Std" panose="020B0503020103030203" pitchFamily="34" charset="0"/>
                <a:cs typeface="Calibri"/>
              </a:rPr>
              <a:t>‘High </a:t>
            </a:r>
            <a:r>
              <a:rPr dirty="0">
                <a:latin typeface="Sassoon Infant Std" panose="020B0503020103030203" pitchFamily="34" charset="0"/>
                <a:cs typeface="Calibri"/>
              </a:rPr>
              <a:t>Needs’</a:t>
            </a:r>
            <a:r>
              <a:rPr spc="365" dirty="0">
                <a:latin typeface="Sassoon Infant Std" panose="020B0503020103030203" pitchFamily="34" charset="0"/>
                <a:cs typeface="Calibri"/>
              </a:rPr>
              <a:t> </a:t>
            </a:r>
            <a:r>
              <a:rPr dirty="0">
                <a:latin typeface="Sassoon Infant Std" panose="020B0503020103030203" pitchFamily="34" charset="0"/>
                <a:cs typeface="Calibri"/>
              </a:rPr>
              <a:t>stage</a:t>
            </a:r>
            <a:r>
              <a:rPr spc="350" dirty="0">
                <a:latin typeface="Sassoon Infant Std" panose="020B0503020103030203" pitchFamily="34" charset="0"/>
                <a:cs typeface="Calibri"/>
              </a:rPr>
              <a:t> </a:t>
            </a:r>
            <a:r>
              <a:rPr dirty="0">
                <a:latin typeface="Sassoon Infant Std" panose="020B0503020103030203" pitchFamily="34" charset="0"/>
                <a:cs typeface="Calibri"/>
              </a:rPr>
              <a:t>and</a:t>
            </a:r>
            <a:r>
              <a:rPr spc="360" dirty="0">
                <a:latin typeface="Sassoon Infant Std" panose="020B0503020103030203" pitchFamily="34" charset="0"/>
                <a:cs typeface="Calibri"/>
              </a:rPr>
              <a:t> </a:t>
            </a:r>
            <a:r>
              <a:rPr dirty="0">
                <a:latin typeface="Sassoon Infant Std" panose="020B0503020103030203" pitchFamily="34" charset="0"/>
                <a:cs typeface="Calibri"/>
              </a:rPr>
              <a:t>usually</a:t>
            </a:r>
            <a:r>
              <a:rPr spc="365" dirty="0">
                <a:latin typeface="Sassoon Infant Std" panose="020B0503020103030203" pitchFamily="34" charset="0"/>
                <a:cs typeface="Calibri"/>
              </a:rPr>
              <a:t> </a:t>
            </a:r>
            <a:r>
              <a:rPr dirty="0">
                <a:latin typeface="Sassoon Infant Std" panose="020B0503020103030203" pitchFamily="34" charset="0"/>
                <a:cs typeface="Calibri"/>
              </a:rPr>
              <a:t>means</a:t>
            </a:r>
            <a:r>
              <a:rPr spc="365" dirty="0">
                <a:latin typeface="Sassoon Infant Std" panose="020B0503020103030203" pitchFamily="34" charset="0"/>
                <a:cs typeface="Calibri"/>
              </a:rPr>
              <a:t> </a:t>
            </a:r>
            <a:r>
              <a:rPr dirty="0">
                <a:latin typeface="Sassoon Infant Std" panose="020B0503020103030203" pitchFamily="34" charset="0"/>
                <a:cs typeface="Calibri"/>
              </a:rPr>
              <a:t>that</a:t>
            </a:r>
            <a:r>
              <a:rPr spc="370" dirty="0">
                <a:latin typeface="Sassoon Infant Std" panose="020B0503020103030203" pitchFamily="34" charset="0"/>
                <a:cs typeface="Calibri"/>
              </a:rPr>
              <a:t> </a:t>
            </a:r>
            <a:r>
              <a:rPr dirty="0">
                <a:latin typeface="Sassoon Infant Std" panose="020B0503020103030203" pitchFamily="34" charset="0"/>
                <a:cs typeface="Calibri"/>
              </a:rPr>
              <a:t>a</a:t>
            </a:r>
            <a:r>
              <a:rPr spc="365" dirty="0">
                <a:latin typeface="Sassoon Infant Std" panose="020B0503020103030203" pitchFamily="34" charset="0"/>
                <a:cs typeface="Calibri"/>
              </a:rPr>
              <a:t> </a:t>
            </a:r>
            <a:r>
              <a:rPr dirty="0">
                <a:latin typeface="Sassoon Infant Std" panose="020B0503020103030203" pitchFamily="34" charset="0"/>
                <a:cs typeface="Calibri"/>
              </a:rPr>
              <a:t>student</a:t>
            </a:r>
            <a:r>
              <a:rPr spc="370" dirty="0">
                <a:latin typeface="Sassoon Infant Std" panose="020B0503020103030203" pitchFamily="34" charset="0"/>
                <a:cs typeface="Calibri"/>
              </a:rPr>
              <a:t> </a:t>
            </a:r>
            <a:r>
              <a:rPr dirty="0">
                <a:latin typeface="Sassoon Infant Std" panose="020B0503020103030203" pitchFamily="34" charset="0"/>
                <a:cs typeface="Calibri"/>
              </a:rPr>
              <a:t>requires</a:t>
            </a:r>
            <a:r>
              <a:rPr spc="360" dirty="0">
                <a:latin typeface="Sassoon Infant Std" panose="020B0503020103030203" pitchFamily="34" charset="0"/>
                <a:cs typeface="Calibri"/>
              </a:rPr>
              <a:t> </a:t>
            </a:r>
            <a:r>
              <a:rPr dirty="0">
                <a:latin typeface="Sassoon Infant Std" panose="020B0503020103030203" pitchFamily="34" charset="0"/>
                <a:cs typeface="Calibri"/>
              </a:rPr>
              <a:t>an</a:t>
            </a:r>
            <a:r>
              <a:rPr spc="370" dirty="0">
                <a:latin typeface="Sassoon Infant Std" panose="020B0503020103030203" pitchFamily="34" charset="0"/>
                <a:cs typeface="Calibri"/>
              </a:rPr>
              <a:t> </a:t>
            </a:r>
            <a:r>
              <a:rPr spc="-10" dirty="0">
                <a:latin typeface="Sassoon Infant Std" panose="020B0503020103030203" pitchFamily="34" charset="0"/>
                <a:cs typeface="Calibri"/>
              </a:rPr>
              <a:t>Education, </a:t>
            </a:r>
            <a:r>
              <a:rPr dirty="0">
                <a:latin typeface="Sassoon Infant Std" panose="020B0503020103030203" pitchFamily="34" charset="0"/>
                <a:cs typeface="Calibri"/>
              </a:rPr>
              <a:t>Health</a:t>
            </a:r>
            <a:r>
              <a:rPr spc="160" dirty="0">
                <a:latin typeface="Sassoon Infant Std" panose="020B0503020103030203" pitchFamily="34" charset="0"/>
                <a:cs typeface="Calibri"/>
              </a:rPr>
              <a:t> </a:t>
            </a:r>
            <a:r>
              <a:rPr dirty="0">
                <a:latin typeface="Sassoon Infant Std" panose="020B0503020103030203" pitchFamily="34" charset="0"/>
                <a:cs typeface="Calibri"/>
              </a:rPr>
              <a:t>and</a:t>
            </a:r>
            <a:r>
              <a:rPr spc="160" dirty="0">
                <a:latin typeface="Sassoon Infant Std" panose="020B0503020103030203" pitchFamily="34" charset="0"/>
                <a:cs typeface="Calibri"/>
              </a:rPr>
              <a:t> </a:t>
            </a:r>
            <a:r>
              <a:rPr dirty="0">
                <a:latin typeface="Sassoon Infant Std" panose="020B0503020103030203" pitchFamily="34" charset="0"/>
                <a:cs typeface="Calibri"/>
              </a:rPr>
              <a:t>Care</a:t>
            </a:r>
            <a:r>
              <a:rPr spc="160" dirty="0">
                <a:latin typeface="Sassoon Infant Std" panose="020B0503020103030203" pitchFamily="34" charset="0"/>
                <a:cs typeface="Calibri"/>
              </a:rPr>
              <a:t> </a:t>
            </a:r>
            <a:r>
              <a:rPr dirty="0">
                <a:latin typeface="Sassoon Infant Std" panose="020B0503020103030203" pitchFamily="34" charset="0"/>
                <a:cs typeface="Calibri"/>
              </a:rPr>
              <a:t>Plan</a:t>
            </a:r>
            <a:r>
              <a:rPr spc="160" dirty="0">
                <a:latin typeface="Sassoon Infant Std" panose="020B0503020103030203" pitchFamily="34" charset="0"/>
                <a:cs typeface="Calibri"/>
              </a:rPr>
              <a:t> </a:t>
            </a:r>
            <a:r>
              <a:rPr dirty="0">
                <a:latin typeface="Sassoon Infant Std" panose="020B0503020103030203" pitchFamily="34" charset="0"/>
                <a:cs typeface="Calibri"/>
              </a:rPr>
              <a:t>to</a:t>
            </a:r>
            <a:r>
              <a:rPr spc="155" dirty="0">
                <a:latin typeface="Sassoon Infant Std" panose="020B0503020103030203" pitchFamily="34" charset="0"/>
                <a:cs typeface="Calibri"/>
              </a:rPr>
              <a:t>  </a:t>
            </a:r>
            <a:r>
              <a:rPr dirty="0">
                <a:latin typeface="Sassoon Infant Std" panose="020B0503020103030203" pitchFamily="34" charset="0"/>
                <a:cs typeface="Calibri"/>
              </a:rPr>
              <a:t>support</a:t>
            </a:r>
            <a:r>
              <a:rPr spc="155" dirty="0">
                <a:latin typeface="Sassoon Infant Std" panose="020B0503020103030203" pitchFamily="34" charset="0"/>
                <a:cs typeface="Calibri"/>
              </a:rPr>
              <a:t>  </a:t>
            </a:r>
            <a:r>
              <a:rPr dirty="0">
                <a:latin typeface="Sassoon Infant Std" panose="020B0503020103030203" pitchFamily="34" charset="0"/>
                <a:cs typeface="Calibri"/>
              </a:rPr>
              <a:t>their</a:t>
            </a:r>
            <a:r>
              <a:rPr spc="155" dirty="0">
                <a:latin typeface="Sassoon Infant Std" panose="020B0503020103030203" pitchFamily="34" charset="0"/>
                <a:cs typeface="Calibri"/>
              </a:rPr>
              <a:t>  </a:t>
            </a:r>
            <a:r>
              <a:rPr dirty="0">
                <a:latin typeface="Sassoon Infant Std" panose="020B0503020103030203" pitchFamily="34" charset="0"/>
                <a:cs typeface="Calibri"/>
              </a:rPr>
              <a:t>needs</a:t>
            </a:r>
            <a:r>
              <a:rPr spc="165" dirty="0">
                <a:latin typeface="Sassoon Infant Std" panose="020B0503020103030203" pitchFamily="34" charset="0"/>
                <a:cs typeface="Calibri"/>
              </a:rPr>
              <a:t>  </a:t>
            </a:r>
            <a:r>
              <a:rPr dirty="0">
                <a:latin typeface="Sassoon Infant Std" panose="020B0503020103030203" pitchFamily="34" charset="0"/>
                <a:cs typeface="Calibri"/>
              </a:rPr>
              <a:t>and</a:t>
            </a:r>
            <a:r>
              <a:rPr spc="160" dirty="0">
                <a:latin typeface="Sassoon Infant Std" panose="020B0503020103030203" pitchFamily="34" charset="0"/>
                <a:cs typeface="Calibri"/>
              </a:rPr>
              <a:t>  </a:t>
            </a:r>
            <a:r>
              <a:rPr dirty="0">
                <a:latin typeface="Sassoon Infant Std" panose="020B0503020103030203" pitchFamily="34" charset="0"/>
                <a:cs typeface="Calibri"/>
              </a:rPr>
              <a:t>identify</a:t>
            </a:r>
            <a:r>
              <a:rPr spc="165" dirty="0">
                <a:latin typeface="Sassoon Infant Std" panose="020B0503020103030203" pitchFamily="34" charset="0"/>
                <a:cs typeface="Calibri"/>
              </a:rPr>
              <a:t>  </a:t>
            </a:r>
            <a:r>
              <a:rPr spc="-10" dirty="0">
                <a:latin typeface="Sassoon Infant Std" panose="020B0503020103030203" pitchFamily="34" charset="0"/>
                <a:cs typeface="Calibri"/>
              </a:rPr>
              <a:t>specific provision.</a:t>
            </a:r>
            <a:endParaRPr dirty="0">
              <a:latin typeface="Sassoon Infant Std" panose="020B0503020103030203" pitchFamily="34" charset="0"/>
              <a:cs typeface="Calibri"/>
            </a:endParaRPr>
          </a:p>
        </p:txBody>
      </p:sp>
      <p:pic>
        <p:nvPicPr>
          <p:cNvPr id="8" name="Picture 7">
            <a:extLst>
              <a:ext uri="{FF2B5EF4-FFF2-40B4-BE49-F238E27FC236}">
                <a16:creationId xmlns:a16="http://schemas.microsoft.com/office/drawing/2014/main" id="{72A36CD8-E850-E892-AA8A-B06B72C8363D}"/>
              </a:ext>
            </a:extLst>
          </p:cNvPr>
          <p:cNvPicPr>
            <a:picLocks noChangeAspect="1"/>
          </p:cNvPicPr>
          <p:nvPr/>
        </p:nvPicPr>
        <p:blipFill>
          <a:blip r:embed="rId3"/>
          <a:stretch>
            <a:fillRect/>
          </a:stretch>
        </p:blipFill>
        <p:spPr>
          <a:xfrm>
            <a:off x="10363200" y="152400"/>
            <a:ext cx="1680705" cy="1143430"/>
          </a:xfrm>
          <a:prstGeom prst="rect">
            <a:avLst/>
          </a:prstGeom>
        </p:spPr>
      </p:pic>
      <p:pic>
        <p:nvPicPr>
          <p:cNvPr id="4" name="Picture 3">
            <a:extLst>
              <a:ext uri="{FF2B5EF4-FFF2-40B4-BE49-F238E27FC236}">
                <a16:creationId xmlns:a16="http://schemas.microsoft.com/office/drawing/2014/main" id="{615DAA2F-6172-AFAB-8404-AF51BAF8541E}"/>
              </a:ext>
            </a:extLst>
          </p:cNvPr>
          <p:cNvPicPr>
            <a:picLocks noChangeAspect="1"/>
          </p:cNvPicPr>
          <p:nvPr/>
        </p:nvPicPr>
        <p:blipFill rotWithShape="1">
          <a:blip r:embed="rId4"/>
          <a:srcRect l="6954" r="13562"/>
          <a:stretch/>
        </p:blipFill>
        <p:spPr>
          <a:xfrm>
            <a:off x="152400" y="2362200"/>
            <a:ext cx="3883621" cy="2819400"/>
          </a:xfrm>
          <a:prstGeom prst="rect">
            <a:avLst/>
          </a:prstGeom>
        </p:spPr>
      </p:pic>
      <p:pic>
        <p:nvPicPr>
          <p:cNvPr id="5" name="Picture 4" descr="North Town Primary School">
            <a:extLst>
              <a:ext uri="{FF2B5EF4-FFF2-40B4-BE49-F238E27FC236}">
                <a16:creationId xmlns:a16="http://schemas.microsoft.com/office/drawing/2014/main" id="{B5F08CEA-EB79-1BA3-4246-7D60D5A5A1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092"/>
          <a:stretch/>
        </p:blipFill>
        <p:spPr bwMode="auto">
          <a:xfrm>
            <a:off x="59281" y="128081"/>
            <a:ext cx="1201854" cy="11434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1798781"/>
            <a:ext cx="11430253" cy="1258486"/>
          </a:xfrm>
          <a:prstGeom prst="rect">
            <a:avLst/>
          </a:prstGeom>
        </p:spPr>
        <p:txBody>
          <a:bodyPr vert="horz" wrap="square" lIns="0" tIns="48895" rIns="0" bIns="0" rtlCol="0">
            <a:spAutoFit/>
          </a:bodyPr>
          <a:lstStyle/>
          <a:p>
            <a:pPr>
              <a:lnSpc>
                <a:spcPct val="150000"/>
              </a:lnSpc>
              <a:spcAft>
                <a:spcPts val="600"/>
              </a:spcAft>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Our SENDCOs coordinate the support and progress of any child on our SEN support list. You should know if your child is on this list and it simply means that Becca Hampshire, Tracey Burke or Christine </a:t>
            </a:r>
            <a:r>
              <a:rPr lang="en-AU" sz="1800" dirty="0" err="1">
                <a:effectLst/>
                <a:latin typeface="Sassoon Infant Std" panose="020B0503020103030203" pitchFamily="34" charset="0"/>
                <a:ea typeface="Calibri" panose="020F0502020204030204" pitchFamily="34" charset="0"/>
                <a:cs typeface="Times New Roman" panose="02020603050405020304" pitchFamily="18" charset="0"/>
              </a:rPr>
              <a:t>Tohall</a:t>
            </a: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 our SENDCos are overseeing their learning.  Any additional provision/support that your child is receiving will be explained to you at parent’s evening.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p:txBody>
      </p:sp>
      <p:sp>
        <p:nvSpPr>
          <p:cNvPr id="3" name="object 3"/>
          <p:cNvSpPr txBox="1">
            <a:spLocks noGrp="1"/>
          </p:cNvSpPr>
          <p:nvPr>
            <p:ph type="title"/>
          </p:nvPr>
        </p:nvSpPr>
        <p:spPr>
          <a:xfrm>
            <a:off x="1752600" y="227594"/>
            <a:ext cx="8229600" cy="1199046"/>
          </a:xfrm>
          <a:prstGeom prst="rect">
            <a:avLst/>
          </a:prstGeom>
          <a:solidFill>
            <a:srgbClr val="DBDBDB"/>
          </a:solidFill>
          <a:ln w="76200">
            <a:solidFill>
              <a:srgbClr val="000000"/>
            </a:solidFill>
          </a:ln>
        </p:spPr>
        <p:txBody>
          <a:bodyPr vert="horz" wrap="square" lIns="0" tIns="19050" rIns="0" bIns="0" rtlCol="0">
            <a:spAutoFit/>
          </a:bodyPr>
          <a:lstStyle/>
          <a:p>
            <a:pPr marL="3074670" marR="283210" indent="-2785110">
              <a:lnSpc>
                <a:spcPts val="4640"/>
              </a:lnSpc>
              <a:spcBef>
                <a:spcPts val="150"/>
              </a:spcBef>
            </a:pPr>
            <a:r>
              <a:rPr lang="en-GB" sz="4300" dirty="0">
                <a:latin typeface="Sassoon Infant Std" panose="020B0503020103030203" pitchFamily="34" charset="0"/>
              </a:rPr>
              <a:t>Who will coordinate the provision for my child?</a:t>
            </a:r>
            <a:endParaRPr sz="4300" dirty="0">
              <a:latin typeface="Sassoon Infant Std" panose="020B0503020103030203" pitchFamily="34" charset="0"/>
            </a:endParaRPr>
          </a:p>
        </p:txBody>
      </p:sp>
      <p:pic>
        <p:nvPicPr>
          <p:cNvPr id="10" name="Picture 9">
            <a:extLst>
              <a:ext uri="{FF2B5EF4-FFF2-40B4-BE49-F238E27FC236}">
                <a16:creationId xmlns:a16="http://schemas.microsoft.com/office/drawing/2014/main" id="{4488D537-41A2-CEB4-D22D-E21CF7A5D74D}"/>
              </a:ext>
            </a:extLst>
          </p:cNvPr>
          <p:cNvPicPr>
            <a:picLocks noChangeAspect="1"/>
          </p:cNvPicPr>
          <p:nvPr/>
        </p:nvPicPr>
        <p:blipFill>
          <a:blip r:embed="rId2"/>
          <a:stretch>
            <a:fillRect/>
          </a:stretch>
        </p:blipFill>
        <p:spPr>
          <a:xfrm>
            <a:off x="10206748" y="241935"/>
            <a:ext cx="1680705" cy="1143430"/>
          </a:xfrm>
          <a:prstGeom prst="rect">
            <a:avLst/>
          </a:prstGeom>
        </p:spPr>
      </p:pic>
      <p:pic>
        <p:nvPicPr>
          <p:cNvPr id="2050" name="Picture 2">
            <a:extLst>
              <a:ext uri="{FF2B5EF4-FFF2-40B4-BE49-F238E27FC236}">
                <a16:creationId xmlns:a16="http://schemas.microsoft.com/office/drawing/2014/main" id="{8B2784E8-BD60-CDFC-CCA1-7004ACE23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2295" y="3723981"/>
            <a:ext cx="1557655" cy="20026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42E8691-56EF-1183-9CD9-9D1A70F1DA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3221" y="3678148"/>
            <a:ext cx="1557655" cy="2002207"/>
          </a:xfrm>
          <a:prstGeom prst="rect">
            <a:avLst/>
          </a:prstGeom>
          <a:noFill/>
          <a:ln>
            <a:noFill/>
          </a:ln>
        </p:spPr>
      </p:pic>
      <p:pic>
        <p:nvPicPr>
          <p:cNvPr id="5" name="Picture 4" descr="Image preview">
            <a:extLst>
              <a:ext uri="{FF2B5EF4-FFF2-40B4-BE49-F238E27FC236}">
                <a16:creationId xmlns:a16="http://schemas.microsoft.com/office/drawing/2014/main" id="{96B81A3F-23AE-A3AC-5A46-6824CD663F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57"/>
          <a:stretch/>
        </p:blipFill>
        <p:spPr bwMode="auto">
          <a:xfrm flipH="1">
            <a:off x="4724400" y="3738572"/>
            <a:ext cx="1773016" cy="1945588"/>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5720156B-279F-34AB-937F-BE4B6A901FA6}"/>
              </a:ext>
            </a:extLst>
          </p:cNvPr>
          <p:cNvSpPr txBox="1"/>
          <p:nvPr/>
        </p:nvSpPr>
        <p:spPr>
          <a:xfrm>
            <a:off x="152400" y="5747121"/>
            <a:ext cx="3048000" cy="646331"/>
          </a:xfrm>
          <a:prstGeom prst="rect">
            <a:avLst/>
          </a:prstGeom>
          <a:noFill/>
        </p:spPr>
        <p:txBody>
          <a:bodyPr wrap="square" rtlCol="0">
            <a:spAutoFit/>
          </a:bodyPr>
          <a:lstStyle/>
          <a:p>
            <a:pPr algn="ctr"/>
            <a:r>
              <a:rPr lang="en-GB" dirty="0">
                <a:latin typeface="Sassoon Infant Std" panose="020B0503020103030203" pitchFamily="34" charset="0"/>
              </a:rPr>
              <a:t>Becca Hampshire School SENDCO Years 2 to 6</a:t>
            </a:r>
          </a:p>
        </p:txBody>
      </p:sp>
      <p:sp>
        <p:nvSpPr>
          <p:cNvPr id="7" name="TextBox 6">
            <a:extLst>
              <a:ext uri="{FF2B5EF4-FFF2-40B4-BE49-F238E27FC236}">
                <a16:creationId xmlns:a16="http://schemas.microsoft.com/office/drawing/2014/main" id="{1DDD7CE8-199B-CD30-7CC7-A83C3A476FFC}"/>
              </a:ext>
            </a:extLst>
          </p:cNvPr>
          <p:cNvSpPr txBox="1"/>
          <p:nvPr/>
        </p:nvSpPr>
        <p:spPr>
          <a:xfrm>
            <a:off x="4086908" y="5811350"/>
            <a:ext cx="3048000" cy="646331"/>
          </a:xfrm>
          <a:prstGeom prst="rect">
            <a:avLst/>
          </a:prstGeom>
          <a:noFill/>
        </p:spPr>
        <p:txBody>
          <a:bodyPr wrap="square" rtlCol="0">
            <a:spAutoFit/>
          </a:bodyPr>
          <a:lstStyle/>
          <a:p>
            <a:pPr algn="ctr"/>
            <a:r>
              <a:rPr lang="en-GB" dirty="0">
                <a:latin typeface="Sassoon Infant Std" panose="020B0503020103030203" pitchFamily="34" charset="0"/>
              </a:rPr>
              <a:t>Tracey Burke School SENDCO Years R and 1</a:t>
            </a:r>
          </a:p>
        </p:txBody>
      </p:sp>
      <p:sp>
        <p:nvSpPr>
          <p:cNvPr id="8" name="TextBox 7">
            <a:extLst>
              <a:ext uri="{FF2B5EF4-FFF2-40B4-BE49-F238E27FC236}">
                <a16:creationId xmlns:a16="http://schemas.microsoft.com/office/drawing/2014/main" id="{C0A2BDCA-8B0A-D9C6-E84E-7B11642E0D66}"/>
              </a:ext>
            </a:extLst>
          </p:cNvPr>
          <p:cNvSpPr txBox="1"/>
          <p:nvPr/>
        </p:nvSpPr>
        <p:spPr>
          <a:xfrm>
            <a:off x="8307122" y="5801622"/>
            <a:ext cx="3048000" cy="646331"/>
          </a:xfrm>
          <a:prstGeom prst="rect">
            <a:avLst/>
          </a:prstGeom>
          <a:noFill/>
        </p:spPr>
        <p:txBody>
          <a:bodyPr wrap="square" rtlCol="0">
            <a:spAutoFit/>
          </a:bodyPr>
          <a:lstStyle/>
          <a:p>
            <a:pPr algn="ctr"/>
            <a:r>
              <a:rPr lang="en-GB" dirty="0">
                <a:latin typeface="Sassoon Infant Std" panose="020B0503020103030203" pitchFamily="34" charset="0"/>
              </a:rPr>
              <a:t>Christine </a:t>
            </a:r>
            <a:r>
              <a:rPr lang="en-GB" dirty="0" err="1">
                <a:latin typeface="Sassoon Infant Std" panose="020B0503020103030203" pitchFamily="34" charset="0"/>
              </a:rPr>
              <a:t>Tohall</a:t>
            </a:r>
            <a:r>
              <a:rPr lang="en-GB" dirty="0">
                <a:latin typeface="Sassoon Infant Std" panose="020B0503020103030203" pitchFamily="34" charset="0"/>
              </a:rPr>
              <a:t> Nursery SENDCO</a:t>
            </a:r>
          </a:p>
        </p:txBody>
      </p:sp>
      <p:pic>
        <p:nvPicPr>
          <p:cNvPr id="9" name="Picture 8" descr="North Town Primary School">
            <a:extLst>
              <a:ext uri="{FF2B5EF4-FFF2-40B4-BE49-F238E27FC236}">
                <a16:creationId xmlns:a16="http://schemas.microsoft.com/office/drawing/2014/main" id="{BD7BE981-1CCC-DA93-C80C-41EBAF4D8D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8092"/>
          <a:stretch/>
        </p:blipFill>
        <p:spPr bwMode="auto">
          <a:xfrm>
            <a:off x="242006" y="227594"/>
            <a:ext cx="1201854" cy="1143430"/>
          </a:xfrm>
          <a:prstGeom prst="rect">
            <a:avLst/>
          </a:prstGeom>
          <a:noFill/>
          <a:ln>
            <a:noFill/>
          </a:ln>
        </p:spPr>
      </p:pic>
    </p:spTree>
    <p:extLst>
      <p:ext uri="{BB962C8B-B14F-4D97-AF65-F5344CB8AC3E}">
        <p14:creationId xmlns:p14="http://schemas.microsoft.com/office/powerpoint/2010/main" val="2642490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626" y="224545"/>
            <a:ext cx="8229600" cy="1199046"/>
          </a:xfrm>
          <a:prstGeom prst="rect">
            <a:avLst/>
          </a:prstGeom>
          <a:solidFill>
            <a:srgbClr val="DBDBDB"/>
          </a:solidFill>
          <a:ln w="76200">
            <a:solidFill>
              <a:srgbClr val="000000"/>
            </a:solidFill>
          </a:ln>
        </p:spPr>
        <p:txBody>
          <a:bodyPr vert="horz" wrap="square" lIns="0" tIns="19050" rIns="0" bIns="0" rtlCol="0">
            <a:spAutoFit/>
          </a:bodyPr>
          <a:lstStyle/>
          <a:p>
            <a:pPr marL="1802764" marR="108585" indent="-1685925">
              <a:lnSpc>
                <a:spcPts val="4640"/>
              </a:lnSpc>
              <a:spcBef>
                <a:spcPts val="150"/>
              </a:spcBef>
            </a:pPr>
            <a:r>
              <a:rPr sz="4300" dirty="0">
                <a:latin typeface="Sassoon Infant Std" panose="020B0503020103030203" pitchFamily="34" charset="0"/>
              </a:rPr>
              <a:t>What</a:t>
            </a:r>
            <a:r>
              <a:rPr sz="4300" spc="-120" dirty="0">
                <a:latin typeface="Sassoon Infant Std" panose="020B0503020103030203" pitchFamily="34" charset="0"/>
              </a:rPr>
              <a:t> </a:t>
            </a:r>
            <a:r>
              <a:rPr sz="4300" dirty="0">
                <a:latin typeface="Sassoon Infant Std" panose="020B0503020103030203" pitchFamily="34" charset="0"/>
              </a:rPr>
              <a:t>kinds</a:t>
            </a:r>
            <a:r>
              <a:rPr sz="4300" spc="-95" dirty="0">
                <a:latin typeface="Sassoon Infant Std" panose="020B0503020103030203" pitchFamily="34" charset="0"/>
              </a:rPr>
              <a:t> </a:t>
            </a:r>
            <a:r>
              <a:rPr sz="4300" dirty="0">
                <a:latin typeface="Sassoon Infant Std" panose="020B0503020103030203" pitchFamily="34" charset="0"/>
              </a:rPr>
              <a:t>of</a:t>
            </a:r>
            <a:r>
              <a:rPr sz="4300" spc="-120" dirty="0">
                <a:latin typeface="Sassoon Infant Std" panose="020B0503020103030203" pitchFamily="34" charset="0"/>
              </a:rPr>
              <a:t> </a:t>
            </a:r>
            <a:r>
              <a:rPr sz="4300" dirty="0">
                <a:latin typeface="Sassoon Infant Std" panose="020B0503020103030203" pitchFamily="34" charset="0"/>
              </a:rPr>
              <a:t>SEND</a:t>
            </a:r>
            <a:r>
              <a:rPr sz="4300" spc="-105" dirty="0">
                <a:latin typeface="Sassoon Infant Std" panose="020B0503020103030203" pitchFamily="34" charset="0"/>
              </a:rPr>
              <a:t> </a:t>
            </a:r>
            <a:r>
              <a:rPr sz="4300" dirty="0">
                <a:latin typeface="Sassoon Infant Std" panose="020B0503020103030203" pitchFamily="34" charset="0"/>
              </a:rPr>
              <a:t>are</a:t>
            </a:r>
            <a:r>
              <a:rPr sz="4300" spc="-114" dirty="0">
                <a:latin typeface="Sassoon Infant Std" panose="020B0503020103030203" pitchFamily="34" charset="0"/>
              </a:rPr>
              <a:t> </a:t>
            </a:r>
            <a:r>
              <a:rPr sz="4300" dirty="0">
                <a:latin typeface="Sassoon Infant Std" panose="020B0503020103030203" pitchFamily="34" charset="0"/>
              </a:rPr>
              <a:t>provided</a:t>
            </a:r>
            <a:r>
              <a:rPr sz="4300" spc="-100" dirty="0">
                <a:latin typeface="Sassoon Infant Std" panose="020B0503020103030203" pitchFamily="34" charset="0"/>
              </a:rPr>
              <a:t> </a:t>
            </a:r>
            <a:r>
              <a:rPr sz="4300" spc="-25" dirty="0">
                <a:latin typeface="Sassoon Infant Std" panose="020B0503020103030203" pitchFamily="34" charset="0"/>
              </a:rPr>
              <a:t>for </a:t>
            </a:r>
            <a:r>
              <a:rPr sz="4300" dirty="0">
                <a:latin typeface="Sassoon Infant Std" panose="020B0503020103030203" pitchFamily="34" charset="0"/>
              </a:rPr>
              <a:t>at</a:t>
            </a:r>
            <a:r>
              <a:rPr lang="en-GB" sz="4300" dirty="0">
                <a:latin typeface="Sassoon Infant Std" panose="020B0503020103030203" pitchFamily="34" charset="0"/>
              </a:rPr>
              <a:t> North Town</a:t>
            </a:r>
            <a:r>
              <a:rPr sz="4300" spc="-10" dirty="0">
                <a:latin typeface="Sassoon Infant Std" panose="020B0503020103030203" pitchFamily="34" charset="0"/>
              </a:rPr>
              <a:t>?</a:t>
            </a:r>
            <a:endParaRPr sz="4300" dirty="0">
              <a:latin typeface="Sassoon Infant Std" panose="020B0503020103030203" pitchFamily="34" charset="0"/>
            </a:endParaRPr>
          </a:p>
        </p:txBody>
      </p:sp>
      <p:sp>
        <p:nvSpPr>
          <p:cNvPr id="7" name="object 7"/>
          <p:cNvSpPr txBox="1"/>
          <p:nvPr/>
        </p:nvSpPr>
        <p:spPr>
          <a:xfrm>
            <a:off x="7163561" y="2039239"/>
            <a:ext cx="3034665" cy="1168400"/>
          </a:xfrm>
          <a:prstGeom prst="rect">
            <a:avLst/>
          </a:prstGeom>
        </p:spPr>
        <p:txBody>
          <a:bodyPr vert="horz" wrap="square" lIns="0" tIns="12700" rIns="0" bIns="0" rtlCol="0">
            <a:spAutoFit/>
          </a:bodyPr>
          <a:lstStyle/>
          <a:p>
            <a:pPr marL="12700" marR="5080" algn="ctr">
              <a:lnSpc>
                <a:spcPct val="125000"/>
              </a:lnSpc>
              <a:spcBef>
                <a:spcPts val="100"/>
              </a:spcBef>
            </a:pPr>
            <a:r>
              <a:rPr sz="1200" b="1" spc="-10" dirty="0">
                <a:solidFill>
                  <a:srgbClr val="FFFFFF"/>
                </a:solidFill>
                <a:latin typeface="Calibri"/>
                <a:cs typeface="Calibri"/>
              </a:rPr>
              <a:t>Attention</a:t>
            </a:r>
            <a:r>
              <a:rPr sz="1200" b="1" spc="-20" dirty="0">
                <a:solidFill>
                  <a:srgbClr val="FFFFFF"/>
                </a:solidFill>
                <a:latin typeface="Calibri"/>
                <a:cs typeface="Calibri"/>
              </a:rPr>
              <a:t> </a:t>
            </a:r>
            <a:r>
              <a:rPr sz="1200" b="1" dirty="0">
                <a:solidFill>
                  <a:srgbClr val="FFFFFF"/>
                </a:solidFill>
                <a:latin typeface="Calibri"/>
                <a:cs typeface="Calibri"/>
              </a:rPr>
              <a:t>Deficit</a:t>
            </a:r>
            <a:r>
              <a:rPr sz="1200" b="1" spc="-10" dirty="0">
                <a:solidFill>
                  <a:srgbClr val="FFFFFF"/>
                </a:solidFill>
                <a:latin typeface="Calibri"/>
                <a:cs typeface="Calibri"/>
              </a:rPr>
              <a:t> Hyperactivity</a:t>
            </a:r>
            <a:r>
              <a:rPr sz="1200" b="1" spc="-40" dirty="0">
                <a:solidFill>
                  <a:srgbClr val="FFFFFF"/>
                </a:solidFill>
                <a:latin typeface="Calibri"/>
                <a:cs typeface="Calibri"/>
              </a:rPr>
              <a:t> </a:t>
            </a:r>
            <a:r>
              <a:rPr sz="1200" b="1" dirty="0">
                <a:solidFill>
                  <a:srgbClr val="FFFFFF"/>
                </a:solidFill>
                <a:latin typeface="Calibri"/>
                <a:cs typeface="Calibri"/>
              </a:rPr>
              <a:t>Disorder</a:t>
            </a:r>
            <a:r>
              <a:rPr sz="1200" b="1" spc="-10" dirty="0">
                <a:solidFill>
                  <a:srgbClr val="FFFFFF"/>
                </a:solidFill>
                <a:latin typeface="Calibri"/>
                <a:cs typeface="Calibri"/>
              </a:rPr>
              <a:t> (ADHD) Attachment</a:t>
            </a:r>
            <a:r>
              <a:rPr sz="1200" b="1" spc="-15" dirty="0">
                <a:solidFill>
                  <a:srgbClr val="FFFFFF"/>
                </a:solidFill>
                <a:latin typeface="Calibri"/>
                <a:cs typeface="Calibri"/>
              </a:rPr>
              <a:t> </a:t>
            </a:r>
            <a:r>
              <a:rPr sz="1200" b="1" spc="-10" dirty="0">
                <a:solidFill>
                  <a:srgbClr val="FFFFFF"/>
                </a:solidFill>
                <a:latin typeface="Calibri"/>
                <a:cs typeface="Calibri"/>
              </a:rPr>
              <a:t>Difficulties</a:t>
            </a:r>
            <a:endParaRPr sz="1200">
              <a:latin typeface="Calibri"/>
              <a:cs typeface="Calibri"/>
            </a:endParaRPr>
          </a:p>
          <a:p>
            <a:pPr marL="1270" algn="ctr">
              <a:lnSpc>
                <a:spcPct val="100000"/>
              </a:lnSpc>
              <a:spcBef>
                <a:spcPts val="360"/>
              </a:spcBef>
            </a:pPr>
            <a:r>
              <a:rPr sz="1200" b="1" dirty="0">
                <a:solidFill>
                  <a:srgbClr val="FFFFFF"/>
                </a:solidFill>
                <a:latin typeface="Calibri"/>
                <a:cs typeface="Calibri"/>
              </a:rPr>
              <a:t>Self</a:t>
            </a:r>
            <a:r>
              <a:rPr sz="1200" b="1" spc="-25" dirty="0">
                <a:solidFill>
                  <a:srgbClr val="FFFFFF"/>
                </a:solidFill>
                <a:latin typeface="Calibri"/>
                <a:cs typeface="Calibri"/>
              </a:rPr>
              <a:t> </a:t>
            </a:r>
            <a:r>
              <a:rPr sz="1200" b="1" spc="-10" dirty="0">
                <a:solidFill>
                  <a:srgbClr val="FFFFFF"/>
                </a:solidFill>
                <a:latin typeface="Calibri"/>
                <a:cs typeface="Calibri"/>
              </a:rPr>
              <a:t>injury</a:t>
            </a:r>
            <a:endParaRPr sz="1200">
              <a:latin typeface="Calibri"/>
              <a:cs typeface="Calibri"/>
            </a:endParaRPr>
          </a:p>
          <a:p>
            <a:pPr marL="312420" marR="306070" algn="ctr">
              <a:lnSpc>
                <a:spcPct val="125000"/>
              </a:lnSpc>
            </a:pPr>
            <a:r>
              <a:rPr sz="1200" b="1" dirty="0">
                <a:solidFill>
                  <a:srgbClr val="FFFFFF"/>
                </a:solidFill>
                <a:latin typeface="Calibri"/>
                <a:cs typeface="Calibri"/>
              </a:rPr>
              <a:t>Oppositional</a:t>
            </a:r>
            <a:r>
              <a:rPr sz="1200" b="1" spc="-65" dirty="0">
                <a:solidFill>
                  <a:srgbClr val="FFFFFF"/>
                </a:solidFill>
                <a:latin typeface="Calibri"/>
                <a:cs typeface="Calibri"/>
              </a:rPr>
              <a:t> </a:t>
            </a:r>
            <a:r>
              <a:rPr sz="1200" b="1" dirty="0">
                <a:solidFill>
                  <a:srgbClr val="FFFFFF"/>
                </a:solidFill>
                <a:latin typeface="Calibri"/>
                <a:cs typeface="Calibri"/>
              </a:rPr>
              <a:t>Defiance</a:t>
            </a:r>
            <a:r>
              <a:rPr sz="1200" b="1" spc="-55" dirty="0">
                <a:solidFill>
                  <a:srgbClr val="FFFFFF"/>
                </a:solidFill>
                <a:latin typeface="Calibri"/>
                <a:cs typeface="Calibri"/>
              </a:rPr>
              <a:t> </a:t>
            </a:r>
            <a:r>
              <a:rPr sz="1200" b="1" dirty="0">
                <a:solidFill>
                  <a:srgbClr val="FFFFFF"/>
                </a:solidFill>
                <a:latin typeface="Calibri"/>
                <a:cs typeface="Calibri"/>
              </a:rPr>
              <a:t>Disorder</a:t>
            </a:r>
            <a:r>
              <a:rPr sz="1200" b="1" spc="-65" dirty="0">
                <a:solidFill>
                  <a:srgbClr val="FFFFFF"/>
                </a:solidFill>
                <a:latin typeface="Calibri"/>
                <a:cs typeface="Calibri"/>
              </a:rPr>
              <a:t> </a:t>
            </a:r>
            <a:r>
              <a:rPr sz="1200" b="1" spc="-10" dirty="0">
                <a:solidFill>
                  <a:srgbClr val="FFFFFF"/>
                </a:solidFill>
                <a:latin typeface="Calibri"/>
                <a:cs typeface="Calibri"/>
              </a:rPr>
              <a:t>(ODD) </a:t>
            </a:r>
            <a:r>
              <a:rPr sz="1200" b="1" dirty="0">
                <a:solidFill>
                  <a:srgbClr val="FFFFFF"/>
                </a:solidFill>
                <a:latin typeface="Calibri"/>
                <a:cs typeface="Calibri"/>
              </a:rPr>
              <a:t>Mental</a:t>
            </a:r>
            <a:r>
              <a:rPr sz="1200" b="1" spc="-30" dirty="0">
                <a:solidFill>
                  <a:srgbClr val="FFFFFF"/>
                </a:solidFill>
                <a:latin typeface="Calibri"/>
                <a:cs typeface="Calibri"/>
              </a:rPr>
              <a:t> </a:t>
            </a:r>
            <a:r>
              <a:rPr sz="1200" b="1" dirty="0">
                <a:solidFill>
                  <a:srgbClr val="FFFFFF"/>
                </a:solidFill>
                <a:latin typeface="Calibri"/>
                <a:cs typeface="Calibri"/>
              </a:rPr>
              <a:t>illness</a:t>
            </a:r>
            <a:r>
              <a:rPr sz="1200" b="1" spc="-30" dirty="0">
                <a:solidFill>
                  <a:srgbClr val="FFFFFF"/>
                </a:solidFill>
                <a:latin typeface="Calibri"/>
                <a:cs typeface="Calibri"/>
              </a:rPr>
              <a:t> </a:t>
            </a:r>
            <a:r>
              <a:rPr sz="1200" b="1" dirty="0">
                <a:solidFill>
                  <a:srgbClr val="FFFFFF"/>
                </a:solidFill>
                <a:latin typeface="Calibri"/>
                <a:cs typeface="Calibri"/>
              </a:rPr>
              <a:t>–</a:t>
            </a:r>
            <a:r>
              <a:rPr sz="1200" b="1" spc="-25" dirty="0">
                <a:solidFill>
                  <a:srgbClr val="FFFFFF"/>
                </a:solidFill>
                <a:latin typeface="Calibri"/>
                <a:cs typeface="Calibri"/>
              </a:rPr>
              <a:t> </a:t>
            </a:r>
            <a:r>
              <a:rPr sz="1200" b="1" spc="-10" dirty="0">
                <a:solidFill>
                  <a:srgbClr val="FFFFFF"/>
                </a:solidFill>
                <a:latin typeface="Calibri"/>
                <a:cs typeface="Calibri"/>
              </a:rPr>
              <a:t>depression/anxiety</a:t>
            </a:r>
            <a:endParaRPr sz="1200">
              <a:latin typeface="Calibri"/>
              <a:cs typeface="Calibri"/>
            </a:endParaRPr>
          </a:p>
        </p:txBody>
      </p:sp>
      <p:pic>
        <p:nvPicPr>
          <p:cNvPr id="17" name="Picture 16">
            <a:extLst>
              <a:ext uri="{FF2B5EF4-FFF2-40B4-BE49-F238E27FC236}">
                <a16:creationId xmlns:a16="http://schemas.microsoft.com/office/drawing/2014/main" id="{4DDB50BB-D52D-03BA-539C-BEB72555EC38}"/>
              </a:ext>
            </a:extLst>
          </p:cNvPr>
          <p:cNvPicPr>
            <a:picLocks noChangeAspect="1"/>
          </p:cNvPicPr>
          <p:nvPr/>
        </p:nvPicPr>
        <p:blipFill>
          <a:blip r:embed="rId2"/>
          <a:stretch>
            <a:fillRect/>
          </a:stretch>
        </p:blipFill>
        <p:spPr>
          <a:xfrm>
            <a:off x="10357680" y="224545"/>
            <a:ext cx="1680705" cy="1143430"/>
          </a:xfrm>
          <a:prstGeom prst="rect">
            <a:avLst/>
          </a:prstGeom>
        </p:spPr>
      </p:pic>
      <p:pic>
        <p:nvPicPr>
          <p:cNvPr id="18" name="Picture 17" descr="A list of different types of mental disorders&#10;&#10;Description automatically generated with medium confidence">
            <a:extLst>
              <a:ext uri="{FF2B5EF4-FFF2-40B4-BE49-F238E27FC236}">
                <a16:creationId xmlns:a16="http://schemas.microsoft.com/office/drawing/2014/main" id="{FB29F9F5-9391-B1FB-3BEA-EFCEC8821B36}"/>
              </a:ext>
            </a:extLst>
          </p:cNvPr>
          <p:cNvPicPr>
            <a:picLocks noChangeAspect="1"/>
          </p:cNvPicPr>
          <p:nvPr/>
        </p:nvPicPr>
        <p:blipFill>
          <a:blip r:embed="rId3"/>
          <a:stretch>
            <a:fillRect/>
          </a:stretch>
        </p:blipFill>
        <p:spPr>
          <a:xfrm>
            <a:off x="4297513" y="1841006"/>
            <a:ext cx="7441806" cy="4839380"/>
          </a:xfrm>
          <a:prstGeom prst="rect">
            <a:avLst/>
          </a:prstGeom>
          <a:solidFill>
            <a:srgbClr val="FFFFCC"/>
          </a:solidFill>
        </p:spPr>
      </p:pic>
      <p:pic>
        <p:nvPicPr>
          <p:cNvPr id="3074" name="Picture 2">
            <a:extLst>
              <a:ext uri="{FF2B5EF4-FFF2-40B4-BE49-F238E27FC236}">
                <a16:creationId xmlns:a16="http://schemas.microsoft.com/office/drawing/2014/main" id="{222F1FEA-D921-8479-5EF1-067CA1209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81" y="2023026"/>
            <a:ext cx="3128719" cy="31900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E0E7763-0421-03CC-4776-8C3B4D97C899}"/>
              </a:ext>
            </a:extLst>
          </p:cNvPr>
          <p:cNvSpPr/>
          <p:nvPr/>
        </p:nvSpPr>
        <p:spPr>
          <a:xfrm>
            <a:off x="4267200" y="1828800"/>
            <a:ext cx="7543800" cy="48515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North Town Primary School">
            <a:extLst>
              <a:ext uri="{FF2B5EF4-FFF2-40B4-BE49-F238E27FC236}">
                <a16:creationId xmlns:a16="http://schemas.microsoft.com/office/drawing/2014/main" id="{96A8A9B3-A071-AB48-F72B-D92CA90DA3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092"/>
          <a:stretch/>
        </p:blipFill>
        <p:spPr bwMode="auto">
          <a:xfrm>
            <a:off x="381000" y="224545"/>
            <a:ext cx="1201854" cy="11434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914400" y="1853330"/>
            <a:ext cx="5438674" cy="4208011"/>
          </a:xfrm>
          <a:prstGeom prst="rect">
            <a:avLst/>
          </a:prstGeom>
        </p:spPr>
        <p:txBody>
          <a:bodyPr vert="horz" wrap="square" lIns="0" tIns="89535" rIns="0" bIns="0" rtlCol="0">
            <a:spAutoFit/>
          </a:bodyPr>
          <a:lstStyle/>
          <a:p>
            <a:pPr marL="15240" marR="5080">
              <a:lnSpc>
                <a:spcPct val="150000"/>
              </a:lnSpc>
              <a:tabLst>
                <a:tab pos="244475" algn="l"/>
              </a:tabLst>
            </a:pPr>
            <a:r>
              <a:rPr lang="en-AU" sz="1800" dirty="0">
                <a:latin typeface="Sassoon Infant Std" panose="020B0503020103030203" pitchFamily="34" charset="0"/>
                <a:ea typeface="Calibri" panose="020F0502020204030204" pitchFamily="34" charset="0"/>
                <a:cs typeface="Times New Roman" panose="02020603050405020304" pitchFamily="18" charset="0"/>
              </a:rPr>
              <a:t>As a school we are committed to providing high quality teaching. </a:t>
            </a:r>
            <a:r>
              <a:rPr lang="en-GB" sz="1800" dirty="0">
                <a:latin typeface="Sassoon Infant Std" panose="020B0503020103030203" pitchFamily="34" charset="0"/>
              </a:rPr>
              <a:t>Most</a:t>
            </a:r>
            <a:r>
              <a:rPr lang="en-GB" sz="1800" spc="285" dirty="0">
                <a:latin typeface="Sassoon Infant Std" panose="020B0503020103030203" pitchFamily="34" charset="0"/>
              </a:rPr>
              <a:t> </a:t>
            </a:r>
            <a:r>
              <a:rPr lang="en-GB" sz="1800" dirty="0">
                <a:latin typeface="Sassoon Infant Std" panose="020B0503020103030203" pitchFamily="34" charset="0"/>
              </a:rPr>
              <a:t>children</a:t>
            </a:r>
            <a:r>
              <a:rPr lang="en-GB" sz="1800" spc="290" dirty="0">
                <a:latin typeface="Sassoon Infant Std" panose="020B0503020103030203" pitchFamily="34" charset="0"/>
              </a:rPr>
              <a:t> </a:t>
            </a:r>
            <a:r>
              <a:rPr lang="en-GB" sz="1800" dirty="0">
                <a:latin typeface="Sassoon Infant Std" panose="020B0503020103030203" pitchFamily="34" charset="0"/>
              </a:rPr>
              <a:t>will</a:t>
            </a:r>
            <a:r>
              <a:rPr lang="en-GB" sz="1800" spc="290" dirty="0">
                <a:latin typeface="Sassoon Infant Std" panose="020B0503020103030203" pitchFamily="34" charset="0"/>
              </a:rPr>
              <a:t> </a:t>
            </a:r>
            <a:r>
              <a:rPr lang="en-GB" sz="1800" dirty="0">
                <a:latin typeface="Sassoon Infant Std" panose="020B0503020103030203" pitchFamily="34" charset="0"/>
              </a:rPr>
              <a:t>follow</a:t>
            </a:r>
            <a:r>
              <a:rPr lang="en-GB" sz="1800" spc="285" dirty="0">
                <a:latin typeface="Sassoon Infant Std" panose="020B0503020103030203" pitchFamily="34" charset="0"/>
              </a:rPr>
              <a:t> </a:t>
            </a:r>
            <a:r>
              <a:rPr lang="en-GB" sz="1800" dirty="0">
                <a:latin typeface="Sassoon Infant Std" panose="020B0503020103030203" pitchFamily="34" charset="0"/>
              </a:rPr>
              <a:t>the</a:t>
            </a:r>
            <a:r>
              <a:rPr lang="en-GB" sz="1800" spc="290" dirty="0">
                <a:latin typeface="Sassoon Infant Std" panose="020B0503020103030203" pitchFamily="34" charset="0"/>
              </a:rPr>
              <a:t> </a:t>
            </a:r>
            <a:r>
              <a:rPr lang="en-GB" sz="1800" dirty="0">
                <a:latin typeface="Sassoon Infant Std" panose="020B0503020103030203" pitchFamily="34" charset="0"/>
              </a:rPr>
              <a:t>same</a:t>
            </a:r>
            <a:r>
              <a:rPr lang="en-GB" sz="1800" spc="275" dirty="0">
                <a:latin typeface="Sassoon Infant Std" panose="020B0503020103030203" pitchFamily="34" charset="0"/>
              </a:rPr>
              <a:t> </a:t>
            </a:r>
            <a:r>
              <a:rPr lang="en-GB" sz="1800" dirty="0">
                <a:latin typeface="Sassoon Infant Std" panose="020B0503020103030203" pitchFamily="34" charset="0"/>
              </a:rPr>
              <a:t>curriculum</a:t>
            </a:r>
            <a:r>
              <a:rPr lang="en-GB" sz="1800" spc="275" dirty="0">
                <a:latin typeface="Sassoon Infant Std" panose="020B0503020103030203" pitchFamily="34" charset="0"/>
              </a:rPr>
              <a:t> </a:t>
            </a:r>
            <a:r>
              <a:rPr lang="en-GB" sz="1800" dirty="0">
                <a:latin typeface="Sassoon Infant Std" panose="020B0503020103030203" pitchFamily="34" charset="0"/>
              </a:rPr>
              <a:t>as</a:t>
            </a:r>
            <a:r>
              <a:rPr lang="en-GB" sz="1800" spc="285" dirty="0">
                <a:latin typeface="Sassoon Infant Std" panose="020B0503020103030203" pitchFamily="34" charset="0"/>
              </a:rPr>
              <a:t> </a:t>
            </a:r>
            <a:r>
              <a:rPr lang="en-GB" sz="1800" dirty="0">
                <a:latin typeface="Sassoon Infant Std" panose="020B0503020103030203" pitchFamily="34" charset="0"/>
              </a:rPr>
              <a:t>their</a:t>
            </a:r>
            <a:r>
              <a:rPr lang="en-GB" sz="1800" spc="285" dirty="0">
                <a:latin typeface="Sassoon Infant Std" panose="020B0503020103030203" pitchFamily="34" charset="0"/>
              </a:rPr>
              <a:t> </a:t>
            </a:r>
            <a:r>
              <a:rPr lang="en-GB" sz="1800" dirty="0">
                <a:latin typeface="Sassoon Infant Std" panose="020B0503020103030203" pitchFamily="34" charset="0"/>
              </a:rPr>
              <a:t>peers,</a:t>
            </a:r>
            <a:r>
              <a:rPr lang="en-GB" sz="1800" spc="285" dirty="0">
                <a:latin typeface="Sassoon Infant Std" panose="020B0503020103030203" pitchFamily="34" charset="0"/>
              </a:rPr>
              <a:t> </a:t>
            </a:r>
            <a:r>
              <a:rPr lang="en-GB" sz="1800" dirty="0">
                <a:latin typeface="Sassoon Infant Std" panose="020B0503020103030203" pitchFamily="34" charset="0"/>
              </a:rPr>
              <a:t>with</a:t>
            </a:r>
            <a:r>
              <a:rPr lang="en-GB" sz="1800" spc="285" dirty="0">
                <a:latin typeface="Sassoon Infant Std" panose="020B0503020103030203" pitchFamily="34" charset="0"/>
              </a:rPr>
              <a:t> </a:t>
            </a:r>
            <a:r>
              <a:rPr lang="en-GB" sz="1800" spc="-10" dirty="0">
                <a:latin typeface="Sassoon Infant Std" panose="020B0503020103030203" pitchFamily="34" charset="0"/>
              </a:rPr>
              <a:t>teachers </a:t>
            </a:r>
            <a:r>
              <a:rPr lang="en-GB" sz="1800" dirty="0">
                <a:latin typeface="Sassoon Infant Std" panose="020B0503020103030203" pitchFamily="34" charset="0"/>
              </a:rPr>
              <a:t>altering</a:t>
            </a:r>
            <a:r>
              <a:rPr lang="en-GB" sz="1800" spc="-65" dirty="0">
                <a:latin typeface="Sassoon Infant Std" panose="020B0503020103030203" pitchFamily="34" charset="0"/>
              </a:rPr>
              <a:t> </a:t>
            </a:r>
            <a:r>
              <a:rPr lang="en-GB" sz="1800" dirty="0">
                <a:latin typeface="Sassoon Infant Std" panose="020B0503020103030203" pitchFamily="34" charset="0"/>
              </a:rPr>
              <a:t>the</a:t>
            </a:r>
            <a:r>
              <a:rPr lang="en-GB" sz="1800" spc="-75" dirty="0">
                <a:latin typeface="Sassoon Infant Std" panose="020B0503020103030203" pitchFamily="34" charset="0"/>
              </a:rPr>
              <a:t> </a:t>
            </a:r>
            <a:r>
              <a:rPr lang="en-GB" sz="1800" dirty="0">
                <a:latin typeface="Sassoon Infant Std" panose="020B0503020103030203" pitchFamily="34" charset="0"/>
              </a:rPr>
              <a:t>lesson</a:t>
            </a:r>
            <a:r>
              <a:rPr lang="en-GB" sz="1800" spc="-60" dirty="0">
                <a:latin typeface="Sassoon Infant Std" panose="020B0503020103030203" pitchFamily="34" charset="0"/>
              </a:rPr>
              <a:t> </a:t>
            </a:r>
            <a:r>
              <a:rPr lang="en-GB" sz="1800" spc="-10" dirty="0">
                <a:latin typeface="Sassoon Infant Std" panose="020B0503020103030203" pitchFamily="34" charset="0"/>
              </a:rPr>
              <a:t>content</a:t>
            </a:r>
            <a:r>
              <a:rPr lang="en-GB" sz="1800" spc="-70" dirty="0">
                <a:latin typeface="Sassoon Infant Std" panose="020B0503020103030203" pitchFamily="34" charset="0"/>
              </a:rPr>
              <a:t> </a:t>
            </a:r>
            <a:r>
              <a:rPr lang="en-GB" sz="1800" dirty="0">
                <a:latin typeface="Sassoon Infant Std" panose="020B0503020103030203" pitchFamily="34" charset="0"/>
              </a:rPr>
              <a:t>to</a:t>
            </a:r>
            <a:r>
              <a:rPr lang="en-GB" sz="1800" spc="-60" dirty="0">
                <a:latin typeface="Sassoon Infant Std" panose="020B0503020103030203" pitchFamily="34" charset="0"/>
              </a:rPr>
              <a:t> </a:t>
            </a:r>
            <a:r>
              <a:rPr lang="en-GB" sz="1800" spc="-10" dirty="0">
                <a:latin typeface="Sassoon Infant Std" panose="020B0503020103030203" pitchFamily="34" charset="0"/>
              </a:rPr>
              <a:t>take</a:t>
            </a:r>
            <a:r>
              <a:rPr lang="en-GB" sz="1800" spc="-55" dirty="0">
                <a:latin typeface="Sassoon Infant Std" panose="020B0503020103030203" pitchFamily="34" charset="0"/>
              </a:rPr>
              <a:t> </a:t>
            </a:r>
            <a:r>
              <a:rPr lang="en-GB" sz="1800" dirty="0">
                <a:latin typeface="Sassoon Infant Std" panose="020B0503020103030203" pitchFamily="34" charset="0"/>
              </a:rPr>
              <a:t>account</a:t>
            </a:r>
            <a:r>
              <a:rPr lang="en-GB" sz="1800" spc="-65" dirty="0">
                <a:latin typeface="Sassoon Infant Std" panose="020B0503020103030203" pitchFamily="34" charset="0"/>
              </a:rPr>
              <a:t> </a:t>
            </a:r>
            <a:r>
              <a:rPr lang="en-GB" sz="1800" dirty="0">
                <a:latin typeface="Sassoon Infant Std" panose="020B0503020103030203" pitchFamily="34" charset="0"/>
              </a:rPr>
              <a:t>of</a:t>
            </a:r>
            <a:r>
              <a:rPr lang="en-GB" sz="1800" spc="-55" dirty="0">
                <a:latin typeface="Sassoon Infant Std" panose="020B0503020103030203" pitchFamily="34" charset="0"/>
              </a:rPr>
              <a:t> </a:t>
            </a:r>
            <a:r>
              <a:rPr lang="en-GB" sz="1800" dirty="0">
                <a:latin typeface="Sassoon Infant Std" panose="020B0503020103030203" pitchFamily="34" charset="0"/>
              </a:rPr>
              <a:t>learning</a:t>
            </a:r>
            <a:r>
              <a:rPr lang="en-GB" sz="1800" spc="-75" dirty="0">
                <a:latin typeface="Sassoon Infant Std" panose="020B0503020103030203" pitchFamily="34" charset="0"/>
              </a:rPr>
              <a:t> </a:t>
            </a:r>
            <a:r>
              <a:rPr lang="en-GB" sz="1800" spc="-10" dirty="0">
                <a:latin typeface="Sassoon Infant Std" panose="020B0503020103030203" pitchFamily="34" charset="0"/>
              </a:rPr>
              <a:t>needs.  </a:t>
            </a: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Observation, marking and assessment inform teachers’ planning to ensure all work is accurately pitched at an appropriate level.  Typically, this might mean that a child would receive additional support to help them access a lesson (this could be scaffolding through questions or additional resources) or there would be different levels of work set for the class.</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p:txBody>
      </p:sp>
      <p:sp>
        <p:nvSpPr>
          <p:cNvPr id="3" name="object 3"/>
          <p:cNvSpPr txBox="1">
            <a:spLocks noGrp="1"/>
          </p:cNvSpPr>
          <p:nvPr>
            <p:ph type="title"/>
          </p:nvPr>
        </p:nvSpPr>
        <p:spPr>
          <a:xfrm>
            <a:off x="1981200" y="367284"/>
            <a:ext cx="8229600" cy="1232132"/>
          </a:xfrm>
          <a:prstGeom prst="rect">
            <a:avLst/>
          </a:prstGeom>
          <a:solidFill>
            <a:srgbClr val="DBDBDB"/>
          </a:solidFill>
          <a:ln w="76200">
            <a:solidFill>
              <a:srgbClr val="000000"/>
            </a:solidFill>
          </a:ln>
        </p:spPr>
        <p:txBody>
          <a:bodyPr vert="horz" wrap="square" lIns="0" tIns="18415" rIns="0" bIns="0" rtlCol="0">
            <a:spAutoFit/>
          </a:bodyPr>
          <a:lstStyle/>
          <a:p>
            <a:pPr marL="194310" marR="187960" indent="202565">
              <a:lnSpc>
                <a:spcPts val="4650"/>
              </a:lnSpc>
              <a:spcBef>
                <a:spcPts val="145"/>
              </a:spcBef>
            </a:pPr>
            <a:r>
              <a:rPr sz="4300" dirty="0">
                <a:latin typeface="Sassoon Infant Std" panose="020B0503020103030203" pitchFamily="34" charset="0"/>
              </a:rPr>
              <a:t>How</a:t>
            </a:r>
            <a:r>
              <a:rPr sz="4300" spc="-90" dirty="0">
                <a:latin typeface="Sassoon Infant Std" panose="020B0503020103030203" pitchFamily="34" charset="0"/>
              </a:rPr>
              <a:t> </a:t>
            </a:r>
            <a:r>
              <a:rPr sz="4300" dirty="0">
                <a:latin typeface="Sassoon Infant Std" panose="020B0503020103030203" pitchFamily="34" charset="0"/>
              </a:rPr>
              <a:t>will</a:t>
            </a:r>
            <a:r>
              <a:rPr sz="4300" spc="-100" dirty="0">
                <a:latin typeface="Sassoon Infant Std" panose="020B0503020103030203" pitchFamily="34" charset="0"/>
              </a:rPr>
              <a:t> </a:t>
            </a:r>
            <a:r>
              <a:rPr sz="4300" dirty="0">
                <a:latin typeface="Sassoon Infant Std" panose="020B0503020103030203" pitchFamily="34" charset="0"/>
              </a:rPr>
              <a:t>the</a:t>
            </a:r>
            <a:r>
              <a:rPr sz="4300" spc="-90" dirty="0">
                <a:latin typeface="Sassoon Infant Std" panose="020B0503020103030203" pitchFamily="34" charset="0"/>
              </a:rPr>
              <a:t> </a:t>
            </a:r>
            <a:r>
              <a:rPr sz="4300" spc="-20" dirty="0">
                <a:latin typeface="Sassoon Infant Std" panose="020B0503020103030203" pitchFamily="34" charset="0"/>
              </a:rPr>
              <a:t>school’s</a:t>
            </a:r>
            <a:r>
              <a:rPr sz="4300" spc="-90" dirty="0">
                <a:latin typeface="Sassoon Infant Std" panose="020B0503020103030203" pitchFamily="34" charset="0"/>
              </a:rPr>
              <a:t> </a:t>
            </a:r>
            <a:r>
              <a:rPr sz="4300" dirty="0">
                <a:latin typeface="Sassoon Infant Std" panose="020B0503020103030203" pitchFamily="34" charset="0"/>
              </a:rPr>
              <a:t>approach</a:t>
            </a:r>
            <a:r>
              <a:rPr sz="4300" spc="-80" dirty="0">
                <a:latin typeface="Sassoon Infant Std" panose="020B0503020103030203" pitchFamily="34" charset="0"/>
              </a:rPr>
              <a:t> </a:t>
            </a:r>
            <a:r>
              <a:rPr sz="4300" spc="-25" dirty="0">
                <a:latin typeface="Sassoon Infant Std" panose="020B0503020103030203" pitchFamily="34" charset="0"/>
              </a:rPr>
              <a:t>be </a:t>
            </a:r>
            <a:r>
              <a:rPr sz="4300" dirty="0">
                <a:latin typeface="Sassoon Infant Std" panose="020B0503020103030203" pitchFamily="34" charset="0"/>
              </a:rPr>
              <a:t>adapted</a:t>
            </a:r>
            <a:r>
              <a:rPr sz="4300" spc="-155" dirty="0">
                <a:latin typeface="Sassoon Infant Std" panose="020B0503020103030203" pitchFamily="34" charset="0"/>
              </a:rPr>
              <a:t> </a:t>
            </a:r>
            <a:r>
              <a:rPr sz="4300" dirty="0">
                <a:latin typeface="Sassoon Infant Std" panose="020B0503020103030203" pitchFamily="34" charset="0"/>
              </a:rPr>
              <a:t>to</a:t>
            </a:r>
            <a:r>
              <a:rPr sz="4300" spc="-165" dirty="0">
                <a:latin typeface="Sassoon Infant Std" panose="020B0503020103030203" pitchFamily="34" charset="0"/>
              </a:rPr>
              <a:t> </a:t>
            </a:r>
            <a:r>
              <a:rPr sz="4300" dirty="0">
                <a:latin typeface="Sassoon Infant Std" panose="020B0503020103030203" pitchFamily="34" charset="0"/>
              </a:rPr>
              <a:t>match</a:t>
            </a:r>
            <a:r>
              <a:rPr sz="4300" spc="-170" dirty="0">
                <a:latin typeface="Sassoon Infant Std" panose="020B0503020103030203" pitchFamily="34" charset="0"/>
              </a:rPr>
              <a:t> </a:t>
            </a:r>
            <a:r>
              <a:rPr sz="4300" dirty="0">
                <a:latin typeface="Sassoon Infant Std" panose="020B0503020103030203" pitchFamily="34" charset="0"/>
              </a:rPr>
              <a:t>my</a:t>
            </a:r>
            <a:r>
              <a:rPr sz="4300" spc="-155" dirty="0">
                <a:latin typeface="Sassoon Infant Std" panose="020B0503020103030203" pitchFamily="34" charset="0"/>
              </a:rPr>
              <a:t> </a:t>
            </a:r>
            <a:r>
              <a:rPr sz="4300" spc="-25" dirty="0">
                <a:latin typeface="Sassoon Infant Std" panose="020B0503020103030203" pitchFamily="34" charset="0"/>
              </a:rPr>
              <a:t>child’s</a:t>
            </a:r>
            <a:r>
              <a:rPr lang="en-GB" sz="4300" spc="-10" dirty="0">
                <a:latin typeface="Sassoon Infant Std" panose="020B0503020103030203" pitchFamily="34" charset="0"/>
              </a:rPr>
              <a:t>needs?</a:t>
            </a:r>
            <a:endParaRPr sz="4300" dirty="0">
              <a:latin typeface="Sassoon Infant Std" panose="020B0503020103030203" pitchFamily="34" charset="0"/>
            </a:endParaRPr>
          </a:p>
        </p:txBody>
      </p:sp>
      <p:pic>
        <p:nvPicPr>
          <p:cNvPr id="5" name="Picture 4">
            <a:extLst>
              <a:ext uri="{FF2B5EF4-FFF2-40B4-BE49-F238E27FC236}">
                <a16:creationId xmlns:a16="http://schemas.microsoft.com/office/drawing/2014/main" id="{9014294E-EA42-0378-B9A4-AE6A7ABDCF4C}"/>
              </a:ext>
            </a:extLst>
          </p:cNvPr>
          <p:cNvPicPr>
            <a:picLocks noChangeAspect="1"/>
          </p:cNvPicPr>
          <p:nvPr/>
        </p:nvPicPr>
        <p:blipFill>
          <a:blip r:embed="rId2"/>
          <a:stretch>
            <a:fillRect/>
          </a:stretch>
        </p:blipFill>
        <p:spPr>
          <a:xfrm>
            <a:off x="10357680" y="224545"/>
            <a:ext cx="1680705" cy="1143430"/>
          </a:xfrm>
          <a:prstGeom prst="rect">
            <a:avLst/>
          </a:prstGeom>
        </p:spPr>
      </p:pic>
      <p:pic>
        <p:nvPicPr>
          <p:cNvPr id="4098" name="Picture 2">
            <a:extLst>
              <a:ext uri="{FF2B5EF4-FFF2-40B4-BE49-F238E27FC236}">
                <a16:creationId xmlns:a16="http://schemas.microsoft.com/office/drawing/2014/main" id="{D13A49D8-3A6D-F260-B238-8E65E5FD1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133600"/>
            <a:ext cx="3764139"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orth Town Primary School">
            <a:extLst>
              <a:ext uri="{FF2B5EF4-FFF2-40B4-BE49-F238E27FC236}">
                <a16:creationId xmlns:a16="http://schemas.microsoft.com/office/drawing/2014/main" id="{E94833AE-A978-233D-EC82-8D617B837D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092"/>
          <a:stretch/>
        </p:blipFill>
        <p:spPr bwMode="auto">
          <a:xfrm>
            <a:off x="192365" y="253085"/>
            <a:ext cx="1201854" cy="114343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9e67e33-af8e-45e4-8a9a-5fc76ccac7c3" xsi:nil="true"/>
    <lcf76f155ced4ddcb4097134ff3c332f xmlns="b7c73b9f-d016-4b56-ac85-a4d81a3741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06DB8A558186409CB2B0B27D91F7AE" ma:contentTypeVersion="17" ma:contentTypeDescription="Create a new document." ma:contentTypeScope="" ma:versionID="b15b4a3d12eac2a9202d20e2be96624d">
  <xsd:schema xmlns:xsd="http://www.w3.org/2001/XMLSchema" xmlns:xs="http://www.w3.org/2001/XMLSchema" xmlns:p="http://schemas.microsoft.com/office/2006/metadata/properties" xmlns:ns2="b7c73b9f-d016-4b56-ac85-a4d81a37415c" xmlns:ns3="39e67e33-af8e-45e4-8a9a-5fc76ccac7c3" targetNamespace="http://schemas.microsoft.com/office/2006/metadata/properties" ma:root="true" ma:fieldsID="b9834aaf95604bef678cfebb8f637208" ns2:_="" ns3:_="">
    <xsd:import namespace="b7c73b9f-d016-4b56-ac85-a4d81a37415c"/>
    <xsd:import namespace="39e67e33-af8e-45e4-8a9a-5fc76ccac7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73b9f-d016-4b56-ac85-a4d81a3741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a4ce45a-a6a1-49aa-903f-575675cff9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e67e33-af8e-45e4-8a9a-5fc76ccac7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3475abc-1fe8-4d88-a50a-9d6e381d4b8d}" ma:internalName="TaxCatchAll" ma:showField="CatchAllData" ma:web="39e67e33-af8e-45e4-8a9a-5fc76ccac7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4D9556-26E5-4908-A3BE-9A8ED8B57A7D}">
  <ds:schemaRefs>
    <ds:schemaRef ds:uri="http://schemas.microsoft.com/sharepoint/v3/contenttype/forms"/>
  </ds:schemaRefs>
</ds:datastoreItem>
</file>

<file path=customXml/itemProps2.xml><?xml version="1.0" encoding="utf-8"?>
<ds:datastoreItem xmlns:ds="http://schemas.openxmlformats.org/officeDocument/2006/customXml" ds:itemID="{A0D8466D-E8A3-41A3-9AE3-5F22FF4B8F29}">
  <ds:schemaRefs>
    <ds:schemaRef ds:uri="http://schemas.microsoft.com/office/2006/documentManagement/types"/>
    <ds:schemaRef ds:uri="39e67e33-af8e-45e4-8a9a-5fc76ccac7c3"/>
    <ds:schemaRef ds:uri="http://purl.org/dc/terms/"/>
    <ds:schemaRef ds:uri="http://purl.org/dc/elements/1.1/"/>
    <ds:schemaRef ds:uri="http://schemas.openxmlformats.org/package/2006/metadata/core-properties"/>
    <ds:schemaRef ds:uri="http://schemas.microsoft.com/office/infopath/2007/PartnerControls"/>
    <ds:schemaRef ds:uri="http://www.w3.org/XML/1998/namespace"/>
    <ds:schemaRef ds:uri="3bd9229c-49dc-4a7f-bdbd-b21b780b6b1e"/>
    <ds:schemaRef ds:uri="http://schemas.microsoft.com/office/2006/metadata/properties"/>
    <ds:schemaRef ds:uri="http://purl.org/dc/dcmitype/"/>
    <ds:schemaRef ds:uri="b7c73b9f-d016-4b56-ac85-a4d81a37415c"/>
  </ds:schemaRefs>
</ds:datastoreItem>
</file>

<file path=customXml/itemProps3.xml><?xml version="1.0" encoding="utf-8"?>
<ds:datastoreItem xmlns:ds="http://schemas.openxmlformats.org/officeDocument/2006/customXml" ds:itemID="{3028866A-97C8-4DDA-89ED-10427743A6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c73b9f-d016-4b56-ac85-a4d81a37415c"/>
    <ds:schemaRef ds:uri="39e67e33-af8e-45e4-8a9a-5fc76ccac7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183</TotalTime>
  <Words>2574</Words>
  <Application>Microsoft Office PowerPoint</Application>
  <PresentationFormat>Widescreen</PresentationFormat>
  <Paragraphs>119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Sassoon Infant Std</vt:lpstr>
      <vt:lpstr>Symbol</vt:lpstr>
      <vt:lpstr>Office Theme</vt:lpstr>
      <vt:lpstr>PowerPoint Presentation</vt:lpstr>
      <vt:lpstr>PowerPoint Presentation</vt:lpstr>
      <vt:lpstr>Definition of Special Educational Needs</vt:lpstr>
      <vt:lpstr>How does the school know if a child needs extra help?</vt:lpstr>
      <vt:lpstr>How will the school support my child?</vt:lpstr>
      <vt:lpstr>How will the School Support my Child and how much support is needed?</vt:lpstr>
      <vt:lpstr>Who will coordinate the provision for my child?</vt:lpstr>
      <vt:lpstr>What kinds of SEND are provided for at North Town?</vt:lpstr>
      <vt:lpstr>How will the school’s approach be adapted to match my child’sneeds?</vt:lpstr>
      <vt:lpstr>How will I know how my child is doing?</vt:lpstr>
      <vt:lpstr>PowerPoint Presentation</vt:lpstr>
      <vt:lpstr>PowerPoint Presentation</vt:lpstr>
      <vt:lpstr>PowerPoint Presentation</vt:lpstr>
      <vt:lpstr>PowerPoint Presentation</vt:lpstr>
      <vt:lpstr>PowerPoint Presentation</vt:lpstr>
      <vt:lpstr>PowerPoint Presentation</vt:lpstr>
      <vt:lpstr>How accessible is the schoolenvironment?</vt:lpstr>
      <vt:lpstr>PowerPoint Presentation</vt:lpstr>
      <vt:lpstr>PowerPoint Presentation</vt:lpstr>
      <vt:lpstr>How will the school support my child’s transition to a new setting?</vt:lpstr>
      <vt:lpstr>Who should I contact for more information or if I am concerned about my child?</vt:lpstr>
      <vt:lpstr>PowerPoint Presentation</vt:lpstr>
      <vt:lpstr>Who has contributed to this report?</vt:lpstr>
      <vt:lpstr>Who has contributed to this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logo/branding</dc:title>
  <dc:creator>Beth Warwick</dc:creator>
  <cp:lastModifiedBy>Sarah Cliffe</cp:lastModifiedBy>
  <cp:revision>2</cp:revision>
  <dcterms:created xsi:type="dcterms:W3CDTF">2024-06-18T14:53:25Z</dcterms:created>
  <dcterms:modified xsi:type="dcterms:W3CDTF">2025-10-07T09:00:45Z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2023-10-15T00:00:00Z</vt:filetime>
  </property>
  <property fmtid="{D5CDD505-2E9C-101B-9397-08002B2CF9AE}" pid="3" name="Creator">
    <vt:lpwstr>Microsoft® PowerPoint® for Microsoft 365</vt:lpwstr>
  </property>
  <property fmtid="{D5CDD505-2E9C-101B-9397-08002B2CF9AE}" pid="4" name="LastSaved">
    <vt:filetime>2024-06-18T00:00:00Z</vt:filetime>
  </property>
  <property fmtid="{D5CDD505-2E9C-101B-9397-08002B2CF9AE}" pid="5" name="Producer">
    <vt:lpwstr>Microsoft® PowerPoint® for Microsoft 365</vt:lpwstr>
  </property>
  <property fmtid="{D5CDD505-2E9C-101B-9397-08002B2CF9AE}" pid="6" name="ContentTypeId">
    <vt:lpwstr>0x010100DF06DB8A558186409CB2B0B27D91F7AE</vt:lpwstr>
  </property>
  <property fmtid="{D5CDD505-2E9C-101B-9397-08002B2CF9AE}" pid="7" name="MediaServiceImageTags">
    <vt:lpwstr/>
  </property>
</Properties>
</file>