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19"/>
  </p:notesMasterIdLst>
  <p:handoutMasterIdLst>
    <p:handoutMasterId r:id="rId20"/>
  </p:handoutMasterIdLst>
  <p:sldIdLst>
    <p:sldId id="266" r:id="rId5"/>
    <p:sldId id="256" r:id="rId6"/>
    <p:sldId id="285" r:id="rId7"/>
    <p:sldId id="292" r:id="rId8"/>
    <p:sldId id="294" r:id="rId9"/>
    <p:sldId id="293" r:id="rId10"/>
    <p:sldId id="287" r:id="rId11"/>
    <p:sldId id="276" r:id="rId12"/>
    <p:sldId id="279" r:id="rId13"/>
    <p:sldId id="278" r:id="rId14"/>
    <p:sldId id="280" r:id="rId15"/>
    <p:sldId id="288" r:id="rId16"/>
    <p:sldId id="277" r:id="rId17"/>
    <p:sldId id="262" r:id="rId18"/>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D68"/>
    <a:srgbClr val="DEECCE"/>
    <a:srgbClr val="07BD37"/>
    <a:srgbClr val="51C78C"/>
    <a:srgbClr val="CCFF99"/>
    <a:srgbClr val="99FF66"/>
    <a:srgbClr val="66FF66"/>
    <a:srgbClr val="25714B"/>
    <a:srgbClr val="1D594B"/>
    <a:srgbClr val="2674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5" autoAdjust="0"/>
    <p:restoredTop sz="36340" autoAdjust="0"/>
  </p:normalViewPr>
  <p:slideViewPr>
    <p:cSldViewPr snapToGrid="0" showGuides="1">
      <p:cViewPr varScale="1">
        <p:scale>
          <a:sx n="30" d="100"/>
          <a:sy n="30" d="100"/>
        </p:scale>
        <p:origin x="2722" y="19"/>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 Richards" userId="e3702a88-853a-4c8d-8a1c-2f735c8f3c4d" providerId="ADAL" clId="{9269C7CE-E0DD-4E7D-93E1-D7D8C757A8F1}"/>
    <pc:docChg chg="modSld sldOrd">
      <pc:chgData name="Leann Richards" userId="e3702a88-853a-4c8d-8a1c-2f735c8f3c4d" providerId="ADAL" clId="{9269C7CE-E0DD-4E7D-93E1-D7D8C757A8F1}" dt="2026-06-08T11:00:00.926" v="9"/>
      <pc:docMkLst>
        <pc:docMk/>
      </pc:docMkLst>
      <pc:sldChg chg="modNotesTx">
        <pc:chgData name="Leann Richards" userId="e3702a88-853a-4c8d-8a1c-2f735c8f3c4d" providerId="ADAL" clId="{9269C7CE-E0DD-4E7D-93E1-D7D8C757A8F1}" dt="2026-06-08T10:59:42.274" v="5" actId="20577"/>
        <pc:sldMkLst>
          <pc:docMk/>
          <pc:sldMk cId="2035968588" sldId="276"/>
        </pc:sldMkLst>
      </pc:sldChg>
      <pc:sldChg chg="modNotesTx">
        <pc:chgData name="Leann Richards" userId="e3702a88-853a-4c8d-8a1c-2f735c8f3c4d" providerId="ADAL" clId="{9269C7CE-E0DD-4E7D-93E1-D7D8C757A8F1}" dt="2026-06-08T10:59:49.641" v="6" actId="20577"/>
        <pc:sldMkLst>
          <pc:docMk/>
          <pc:sldMk cId="3333875749" sldId="278"/>
        </pc:sldMkLst>
      </pc:sldChg>
      <pc:sldChg chg="modNotesTx">
        <pc:chgData name="Leann Richards" userId="e3702a88-853a-4c8d-8a1c-2f735c8f3c4d" providerId="ADAL" clId="{9269C7CE-E0DD-4E7D-93E1-D7D8C757A8F1}" dt="2026-06-08T10:59:53.832" v="7" actId="20577"/>
        <pc:sldMkLst>
          <pc:docMk/>
          <pc:sldMk cId="2471659953" sldId="280"/>
        </pc:sldMkLst>
      </pc:sldChg>
      <pc:sldChg chg="modNotesTx">
        <pc:chgData name="Leann Richards" userId="e3702a88-853a-4c8d-8a1c-2f735c8f3c4d" providerId="ADAL" clId="{9269C7CE-E0DD-4E7D-93E1-D7D8C757A8F1}" dt="2026-06-08T10:59:17.356" v="0" actId="20577"/>
        <pc:sldMkLst>
          <pc:docMk/>
          <pc:sldMk cId="3513136090" sldId="285"/>
        </pc:sldMkLst>
      </pc:sldChg>
      <pc:sldChg chg="modNotesTx">
        <pc:chgData name="Leann Richards" userId="e3702a88-853a-4c8d-8a1c-2f735c8f3c4d" providerId="ADAL" clId="{9269C7CE-E0DD-4E7D-93E1-D7D8C757A8F1}" dt="2026-06-08T10:59:37.878" v="4" actId="20577"/>
        <pc:sldMkLst>
          <pc:docMk/>
          <pc:sldMk cId="3321925260" sldId="287"/>
        </pc:sldMkLst>
      </pc:sldChg>
      <pc:sldChg chg="ord">
        <pc:chgData name="Leann Richards" userId="e3702a88-853a-4c8d-8a1c-2f735c8f3c4d" providerId="ADAL" clId="{9269C7CE-E0DD-4E7D-93E1-D7D8C757A8F1}" dt="2026-06-08T11:00:00.926" v="9"/>
        <pc:sldMkLst>
          <pc:docMk/>
          <pc:sldMk cId="438553319" sldId="288"/>
        </pc:sldMkLst>
      </pc:sldChg>
      <pc:sldChg chg="modNotesTx">
        <pc:chgData name="Leann Richards" userId="e3702a88-853a-4c8d-8a1c-2f735c8f3c4d" providerId="ADAL" clId="{9269C7CE-E0DD-4E7D-93E1-D7D8C757A8F1}" dt="2026-06-08T10:59:22.548" v="1" actId="20577"/>
        <pc:sldMkLst>
          <pc:docMk/>
          <pc:sldMk cId="1018326207" sldId="292"/>
        </pc:sldMkLst>
      </pc:sldChg>
      <pc:sldChg chg="modNotesTx">
        <pc:chgData name="Leann Richards" userId="e3702a88-853a-4c8d-8a1c-2f735c8f3c4d" providerId="ADAL" clId="{9269C7CE-E0DD-4E7D-93E1-D7D8C757A8F1}" dt="2026-06-08T10:59:32.671" v="3" actId="20577"/>
        <pc:sldMkLst>
          <pc:docMk/>
          <pc:sldMk cId="2247405376" sldId="293"/>
        </pc:sldMkLst>
      </pc:sldChg>
      <pc:sldChg chg="modNotesTx">
        <pc:chgData name="Leann Richards" userId="e3702a88-853a-4c8d-8a1c-2f735c8f3c4d" providerId="ADAL" clId="{9269C7CE-E0DD-4E7D-93E1-D7D8C757A8F1}" dt="2026-06-08T10:59:27.402" v="2" actId="20577"/>
        <pc:sldMkLst>
          <pc:docMk/>
          <pc:sldMk cId="459925465"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5622800" y="0"/>
            <a:ext cx="4301543" cy="341064"/>
          </a:xfrm>
          <a:prstGeom prst="rect">
            <a:avLst/>
          </a:prstGeom>
        </p:spPr>
        <p:txBody>
          <a:bodyPr vert="horz" lIns="91440" tIns="45720" rIns="91440" bIns="45720" rtlCol="0"/>
          <a:lstStyle>
            <a:lvl1pPr algn="r">
              <a:defRPr sz="1200"/>
            </a:lvl1pPr>
          </a:lstStyle>
          <a:p>
            <a:fld id="{F702A5B2-8064-4382-9E31-9E46E0F5B2C3}" type="datetimeFigureOut">
              <a:rPr lang="ru-RU" smtClean="0"/>
              <a:t>08.06.2026</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2" y="6456612"/>
            <a:ext cx="4301543" cy="34106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5622800" y="6456612"/>
            <a:ext cx="4301543" cy="341064"/>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5622800" y="0"/>
            <a:ext cx="4301543" cy="341064"/>
          </a:xfrm>
          <a:prstGeom prst="rect">
            <a:avLst/>
          </a:prstGeom>
        </p:spPr>
        <p:txBody>
          <a:bodyPr vert="horz" lIns="91440" tIns="45720" rIns="91440" bIns="45720" rtlCol="0"/>
          <a:lstStyle>
            <a:lvl1pPr algn="r">
              <a:defRPr sz="1200"/>
            </a:lvl1pPr>
          </a:lstStyle>
          <a:p>
            <a:fld id="{7000EB3D-2307-4317-8A1D-B47FA45245F0}" type="datetimeFigureOut">
              <a:rPr lang="ru-RU" smtClean="0"/>
              <a:t>08.06.2026</a:t>
            </a:fld>
            <a:endParaRPr lang="ru-RU" dirty="0"/>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2" y="6456612"/>
            <a:ext cx="4301543" cy="341064"/>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5622800" y="6456612"/>
            <a:ext cx="4301543" cy="341064"/>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39601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382820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93401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12</a:t>
            </a:fld>
            <a:endParaRPr lang="ru-RU" dirty="0"/>
          </a:p>
        </p:txBody>
      </p:sp>
    </p:spTree>
    <p:extLst>
      <p:ext uri="{BB962C8B-B14F-4D97-AF65-F5344CB8AC3E}">
        <p14:creationId xmlns:p14="http://schemas.microsoft.com/office/powerpoint/2010/main" val="3442259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13</a:t>
            </a:fld>
            <a:endParaRPr lang="ru-RU" dirty="0"/>
          </a:p>
        </p:txBody>
      </p:sp>
    </p:spTree>
    <p:extLst>
      <p:ext uri="{BB962C8B-B14F-4D97-AF65-F5344CB8AC3E}">
        <p14:creationId xmlns:p14="http://schemas.microsoft.com/office/powerpoint/2010/main" val="428323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14</a:t>
            </a:fld>
            <a:endParaRPr lang="ru-RU" dirty="0"/>
          </a:p>
        </p:txBody>
      </p:sp>
    </p:spTree>
    <p:extLst>
      <p:ext uri="{BB962C8B-B14F-4D97-AF65-F5344CB8AC3E}">
        <p14:creationId xmlns:p14="http://schemas.microsoft.com/office/powerpoint/2010/main" val="259182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185197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Sassoon Infant Std" panose="020B0503020103030203" pitchFamily="34" charset="0"/>
            </a:endParaRPr>
          </a:p>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311765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i="0" dirty="0">
              <a:solidFill>
                <a:srgbClr val="58595B"/>
              </a:solidFill>
              <a:effectLst/>
              <a:latin typeface="+mn-lt"/>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186293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5</a:t>
            </a:fld>
            <a:endParaRPr lang="ru-RU" dirty="0"/>
          </a:p>
        </p:txBody>
      </p:sp>
    </p:spTree>
    <p:extLst>
      <p:ext uri="{BB962C8B-B14F-4D97-AF65-F5344CB8AC3E}">
        <p14:creationId xmlns:p14="http://schemas.microsoft.com/office/powerpoint/2010/main" val="276073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139022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n-lt"/>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109961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j-lt"/>
            </a:endParaRPr>
          </a:p>
        </p:txBody>
      </p:sp>
      <p:sp>
        <p:nvSpPr>
          <p:cNvPr id="4" name="Slide Number Placeholder 3"/>
          <p:cNvSpPr>
            <a:spLocks noGrp="1"/>
          </p:cNvSpPr>
          <p:nvPr>
            <p:ph type="sldNum" sz="quarter" idx="10"/>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404209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87540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8"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20"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Tree>
    <p:extLst>
      <p:ext uri="{BB962C8B-B14F-4D97-AF65-F5344CB8AC3E}">
        <p14:creationId xmlns:p14="http://schemas.microsoft.com/office/powerpoint/2010/main" val="333109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6913649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0507961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16034358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8581384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36036894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242430760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59020900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1786717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690568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307233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7" name="Oval 6">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9"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10"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1"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2"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3"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4"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5"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6"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070424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650782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2841195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942786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MM.DD.20XX</a:t>
            </a:r>
            <a:endParaRPr lang="ru-RU" dirty="0"/>
          </a:p>
        </p:txBody>
      </p:sp>
      <p:sp>
        <p:nvSpPr>
          <p:cNvPr id="5" name="Footer Placeholder 4"/>
          <p:cNvSpPr>
            <a:spLocks noGrp="1"/>
          </p:cNvSpPr>
          <p:nvPr>
            <p:ph type="ftr" sz="quarter" idx="11"/>
          </p:nvPr>
        </p:nvSpPr>
        <p:spPr/>
        <p:txBody>
          <a:bodyPr/>
          <a:lstStyle/>
          <a:p>
            <a:r>
              <a:rPr lang="en-US"/>
              <a:t>ADD A FOOTER</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sp>
        <p:nvSpPr>
          <p:cNvPr id="7" name="Oval 6">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9"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10"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37537312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8" name="Oval 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10"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11"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2"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3"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4"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5"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6"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7"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72633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ru-RU"/>
              <a:t>MM.DD.20XX</a:t>
            </a:r>
            <a:endParaRPr lang="ru-RU" dirty="0"/>
          </a:p>
        </p:txBody>
      </p:sp>
      <p:sp>
        <p:nvSpPr>
          <p:cNvPr id="8" name="Footer Placeholder 7"/>
          <p:cNvSpPr>
            <a:spLocks noGrp="1"/>
          </p:cNvSpPr>
          <p:nvPr>
            <p:ph type="ftr" sz="quarter" idx="11"/>
          </p:nvPr>
        </p:nvSpPr>
        <p:spPr/>
        <p:txBody>
          <a:bodyPr/>
          <a:lstStyle/>
          <a:p>
            <a:r>
              <a:rPr lang="en-US"/>
              <a:t>ADD A FOOTER</a:t>
            </a:r>
            <a:endParaRPr lang="ru-RU" dirty="0"/>
          </a:p>
        </p:txBody>
      </p:sp>
      <p:sp>
        <p:nvSpPr>
          <p:cNvPr id="9" name="Slide Number Placeholder 8"/>
          <p:cNvSpPr>
            <a:spLocks noGrp="1"/>
          </p:cNvSpPr>
          <p:nvPr>
            <p:ph type="sldNum" sz="quarter" idx="12"/>
          </p:nvPr>
        </p:nvSpPr>
        <p:spPr/>
        <p:txBody>
          <a:bodyPr/>
          <a:lstStyle/>
          <a:p>
            <a:fld id="{D495E168-DA5E-4888-8D8A-92B118324C14}" type="slidenum">
              <a:rPr lang="ru-RU" smtClean="0"/>
              <a:t>‹#›</a:t>
            </a:fld>
            <a:endParaRPr lang="ru-RU" dirty="0"/>
          </a:p>
        </p:txBody>
      </p:sp>
      <p:sp>
        <p:nvSpPr>
          <p:cNvPr id="10" name="Oval 9">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12"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13"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4"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5"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6"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7"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8"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9"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5419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ru-RU"/>
              <a:t>MM.DD.20XX</a:t>
            </a:r>
            <a:endParaRPr lang="ru-RU" dirty="0"/>
          </a:p>
        </p:txBody>
      </p:sp>
      <p:sp>
        <p:nvSpPr>
          <p:cNvPr id="4" name="Footer Placeholder 3"/>
          <p:cNvSpPr>
            <a:spLocks noGrp="1"/>
          </p:cNvSpPr>
          <p:nvPr>
            <p:ph type="ftr" sz="quarter" idx="11"/>
          </p:nvPr>
        </p:nvSpPr>
        <p:spPr/>
        <p:txBody>
          <a:bodyPr/>
          <a:lstStyle/>
          <a:p>
            <a:r>
              <a:rPr lang="en-US"/>
              <a:t>ADD A FOOTER</a:t>
            </a:r>
            <a:endParaRPr lang="ru-RU" dirty="0"/>
          </a:p>
        </p:txBody>
      </p:sp>
      <p:sp>
        <p:nvSpPr>
          <p:cNvPr id="5" name="Slide Number Placeholder 4"/>
          <p:cNvSpPr>
            <a:spLocks noGrp="1"/>
          </p:cNvSpPr>
          <p:nvPr>
            <p:ph type="sldNum" sz="quarter" idx="12"/>
          </p:nvPr>
        </p:nvSpPr>
        <p:spPr/>
        <p:txBody>
          <a:bodyPr/>
          <a:lstStyle/>
          <a:p>
            <a:fld id="{D495E168-DA5E-4888-8D8A-92B118324C14}" type="slidenum">
              <a:rPr lang="ru-RU" smtClean="0"/>
              <a:t>‹#›</a:t>
            </a:fld>
            <a:endParaRPr lang="ru-RU" dirty="0"/>
          </a:p>
        </p:txBody>
      </p:sp>
      <p:sp>
        <p:nvSpPr>
          <p:cNvPr id="6" name="Oval 5">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8"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9"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10"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1"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2"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3"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4"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5"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91060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a:t>MM.DD.20XX</a:t>
            </a:r>
            <a:endParaRPr lang="ru-RU" dirty="0"/>
          </a:p>
        </p:txBody>
      </p:sp>
      <p:sp>
        <p:nvSpPr>
          <p:cNvPr id="3" name="Footer Placeholder 2"/>
          <p:cNvSpPr>
            <a:spLocks noGrp="1"/>
          </p:cNvSpPr>
          <p:nvPr>
            <p:ph type="ftr" sz="quarter" idx="11"/>
          </p:nvPr>
        </p:nvSpPr>
        <p:spPr/>
        <p:txBody>
          <a:bodyPr/>
          <a:lstStyle/>
          <a:p>
            <a:r>
              <a:rPr lang="en-US"/>
              <a:t>ADD A FOOTER</a:t>
            </a:r>
            <a:endParaRPr lang="ru-RU" dirty="0"/>
          </a:p>
        </p:txBody>
      </p:sp>
      <p:sp>
        <p:nvSpPr>
          <p:cNvPr id="4" name="Slide Number Placeholder 3"/>
          <p:cNvSpPr>
            <a:spLocks noGrp="1"/>
          </p:cNvSpPr>
          <p:nvPr>
            <p:ph type="sldNum" sz="quarter" idx="12"/>
          </p:nvPr>
        </p:nvSpPr>
        <p:spPr/>
        <p:txBody>
          <a:bodyPr/>
          <a:lstStyle/>
          <a:p>
            <a:fld id="{D495E168-DA5E-4888-8D8A-92B118324C14}" type="slidenum">
              <a:rPr lang="ru-RU" smtClean="0"/>
              <a:t>‹#›</a:t>
            </a:fld>
            <a:endParaRPr lang="ru-RU" dirty="0"/>
          </a:p>
        </p:txBody>
      </p:sp>
      <p:sp>
        <p:nvSpPr>
          <p:cNvPr id="5" name="Oval 4">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grpSp>
        <p:nvGrpSpPr>
          <p:cNvPr id="7"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8"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9"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10"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11"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12"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13"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2660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8" name="Oval 7">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11"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12"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13"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48809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ru-RU"/>
              <a:t>MM.DD.20XX</a:t>
            </a:r>
            <a:endParaRPr lang="ru-RU" dirty="0"/>
          </a:p>
        </p:txBody>
      </p:sp>
      <p:sp>
        <p:nvSpPr>
          <p:cNvPr id="6" name="Footer Placeholder 5"/>
          <p:cNvSpPr>
            <a:spLocks noGrp="1"/>
          </p:cNvSpPr>
          <p:nvPr>
            <p:ph type="ftr" sz="quarter" idx="11"/>
          </p:nvPr>
        </p:nvSpPr>
        <p:spPr/>
        <p:txBody>
          <a:bodyPr/>
          <a:lstStyle/>
          <a:p>
            <a:r>
              <a:rPr lang="en-US"/>
              <a:t>ADD A FOOTER</a:t>
            </a:r>
            <a:endParaRPr lang="ru-RU" dirty="0"/>
          </a:p>
        </p:txBody>
      </p:sp>
      <p:sp>
        <p:nvSpPr>
          <p:cNvPr id="7" name="Slide Number Placeholder 6"/>
          <p:cNvSpPr>
            <a:spLocks noGrp="1"/>
          </p:cNvSpPr>
          <p:nvPr>
            <p:ph type="sldNum" sz="quarter" idx="12"/>
          </p:nvPr>
        </p:nvSpPr>
        <p:spPr/>
        <p:txBody>
          <a:bodyPr/>
          <a:lstStyle/>
          <a:p>
            <a:fld id="{D495E168-DA5E-4888-8D8A-92B118324C14}" type="slidenum">
              <a:rPr lang="ru-RU" smtClean="0"/>
              <a:t>‹#›</a:t>
            </a:fld>
            <a:endParaRPr lang="ru-RU" dirty="0"/>
          </a:p>
        </p:txBody>
      </p:sp>
      <p:sp>
        <p:nvSpPr>
          <p:cNvPr id="8" name="Oval 7">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11"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12"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13"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3886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ru-RU"/>
              <a:t>MM.DD.20XX</a:t>
            </a:r>
            <a:endParaRPr lang="ru-RU"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endParaRPr lang="ru-RU"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2294795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9" r:id="rId22"/>
    <p:sldLayoutId id="2147483667" r:id="rId23"/>
    <p:sldLayoutId id="2147483668" r:id="rId24"/>
    <p:sldLayoutId id="2147483669" r:id="rId25"/>
    <p:sldLayoutId id="2147483670" r:id="rId26"/>
    <p:sldLayoutId id="2147483671" r:id="rId27"/>
    <p:sldLayoutId id="2147483673" r:id="rId28"/>
    <p:sldLayoutId id="2147483674" r:id="rId29"/>
    <p:sldLayoutId id="2147483664" r:id="rId30"/>
    <p:sldLayoutId id="2147483672" r:id="rId31"/>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6.png"/><Relationship Id="rId7" Type="http://schemas.microsoft.com/office/2007/relationships/hdphoto" Target="../media/hdphoto3.wdp"/><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803319" y="1447065"/>
            <a:ext cx="5690680" cy="1517356"/>
          </a:xfrm>
        </p:spPr>
        <p:txBody>
          <a:bodyPr/>
          <a:lstStyle/>
          <a:p>
            <a:r>
              <a:rPr lang="en-US" sz="4800" b="1" dirty="0">
                <a:solidFill>
                  <a:srgbClr val="339D68"/>
                </a:solidFill>
                <a:latin typeface="Sassoon Infant Std" panose="020B0503020103030203" pitchFamily="34" charset="0"/>
              </a:rPr>
              <a:t>New Parents’ Evening</a:t>
            </a:r>
            <a:endParaRPr lang="ru-RU" sz="4800" b="1" dirty="0">
              <a:solidFill>
                <a:srgbClr val="339D68"/>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939139" y="3319541"/>
            <a:ext cx="3629300" cy="949829"/>
          </a:xfrm>
        </p:spPr>
        <p:txBody>
          <a:bodyPr>
            <a:normAutofit/>
          </a:bodyPr>
          <a:lstStyle/>
          <a:p>
            <a:r>
              <a:rPr lang="en-US" dirty="0">
                <a:solidFill>
                  <a:schemeClr val="accent1">
                    <a:lumMod val="75000"/>
                  </a:schemeClr>
                </a:solidFill>
              </a:rPr>
              <a:t>June 2026</a:t>
            </a:r>
            <a:endParaRPr lang="ru-RU" dirty="0">
              <a:solidFill>
                <a:schemeClr val="accent1">
                  <a:lumMod val="75000"/>
                </a:schemeClr>
              </a:solidFill>
            </a:endParaRPr>
          </a:p>
        </p:txBody>
      </p:sp>
      <p:pic>
        <p:nvPicPr>
          <p:cNvPr id="11" name="Picture 10" descr="Logo&#10;&#10;Description automatically generated">
            <a:extLst>
              <a:ext uri="{FF2B5EF4-FFF2-40B4-BE49-F238E27FC236}">
                <a16:creationId xmlns:a16="http://schemas.microsoft.com/office/drawing/2014/main" id="{49E9A570-38A8-C29F-AC37-05F264EC250C}"/>
              </a:ext>
            </a:extLst>
          </p:cNvPr>
          <p:cNvPicPr/>
          <p:nvPr/>
        </p:nvPicPr>
        <p:blipFill rotWithShape="1">
          <a:blip r:embed="rId3" cstate="print">
            <a:extLst>
              <a:ext uri="{28A0092B-C50C-407E-A947-70E740481C1C}">
                <a14:useLocalDpi xmlns:a14="http://schemas.microsoft.com/office/drawing/2010/main" val="0"/>
              </a:ext>
            </a:extLst>
          </a:blip>
          <a:srcRect r="67395"/>
          <a:stretch/>
        </p:blipFill>
        <p:spPr bwMode="auto">
          <a:xfrm>
            <a:off x="758588" y="309334"/>
            <a:ext cx="1129983" cy="1127587"/>
          </a:xfrm>
          <a:prstGeom prst="rect">
            <a:avLst/>
          </a:prstGeom>
          <a:ln>
            <a:noFill/>
          </a:ln>
          <a:extLst>
            <a:ext uri="{53640926-AAD7-44D8-BBD7-CCE9431645EC}">
              <a14:shadowObscured xmlns:a14="http://schemas.microsoft.com/office/drawing/2010/main"/>
            </a:ext>
          </a:extLst>
        </p:spPr>
      </p:pic>
      <p:sp>
        <p:nvSpPr>
          <p:cNvPr id="49" name="Oval 48">
            <a:extLst>
              <a:ext uri="{FF2B5EF4-FFF2-40B4-BE49-F238E27FC236}">
                <a16:creationId xmlns:a16="http://schemas.microsoft.com/office/drawing/2014/main" id="{731AD64B-D7FE-8B8C-8923-6D3DAF0AF74E}"/>
              </a:ext>
            </a:extLst>
          </p:cNvPr>
          <p:cNvSpPr/>
          <p:nvPr/>
        </p:nvSpPr>
        <p:spPr>
          <a:xfrm>
            <a:off x="6532993" y="984250"/>
            <a:ext cx="1144157" cy="11811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320E891F-C62C-0FF9-B148-CD6421563530}"/>
              </a:ext>
            </a:extLst>
          </p:cNvPr>
          <p:cNvSpPr/>
          <p:nvPr/>
        </p:nvSpPr>
        <p:spPr>
          <a:xfrm>
            <a:off x="-21663" y="4752697"/>
            <a:ext cx="6716486" cy="1517356"/>
          </a:xfrm>
          <a:prstGeom prst="rect">
            <a:avLst/>
          </a:prstGeom>
          <a:solidFill>
            <a:srgbClr val="339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a:xfrm>
            <a:off x="234047" y="4974098"/>
            <a:ext cx="4733723" cy="949829"/>
          </a:xfrm>
        </p:spPr>
        <p:txBody>
          <a:bodyPr/>
          <a:lstStyle/>
          <a:p>
            <a:r>
              <a:rPr lang="en-US" sz="3200" b="1" dirty="0">
                <a:solidFill>
                  <a:schemeClr val="accent2">
                    <a:lumMod val="20000"/>
                    <a:lumOff val="80000"/>
                  </a:schemeClr>
                </a:solidFill>
                <a:latin typeface="Sassoon Infant Std" panose="020B0503020103030203" pitchFamily="34" charset="0"/>
              </a:rPr>
              <a:t>North Town Primary School and Nursery</a:t>
            </a:r>
            <a:endParaRPr lang="ru-RU" sz="3200" b="1" dirty="0">
              <a:solidFill>
                <a:schemeClr val="accent2">
                  <a:lumMod val="20000"/>
                  <a:lumOff val="80000"/>
                </a:schemeClr>
              </a:solidFill>
            </a:endParaRPr>
          </a:p>
        </p:txBody>
      </p:sp>
      <p:sp>
        <p:nvSpPr>
          <p:cNvPr id="52" name="Rectangle 51">
            <a:extLst>
              <a:ext uri="{FF2B5EF4-FFF2-40B4-BE49-F238E27FC236}">
                <a16:creationId xmlns:a16="http://schemas.microsoft.com/office/drawing/2014/main" id="{7CA066F5-E7CD-AEC5-A25F-FE9DDF3D927C}"/>
              </a:ext>
            </a:extLst>
          </p:cNvPr>
          <p:cNvSpPr/>
          <p:nvPr/>
        </p:nvSpPr>
        <p:spPr>
          <a:xfrm rot="19919192">
            <a:off x="8880477" y="-174179"/>
            <a:ext cx="3465530" cy="1564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46C58562-7FB0-C2FD-74AB-8FE985F6DAA2}"/>
              </a:ext>
            </a:extLst>
          </p:cNvPr>
          <p:cNvSpPr/>
          <p:nvPr/>
        </p:nvSpPr>
        <p:spPr>
          <a:xfrm rot="19927712">
            <a:off x="6787874" y="-88050"/>
            <a:ext cx="4748262" cy="116644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8AFDA107-CD55-9FC5-C2E6-3856CAE9A047}"/>
              </a:ext>
            </a:extLst>
          </p:cNvPr>
          <p:cNvSpPr/>
          <p:nvPr/>
        </p:nvSpPr>
        <p:spPr>
          <a:xfrm>
            <a:off x="8011166" y="5382791"/>
            <a:ext cx="798883" cy="867347"/>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Placeholder 43" descr="A group of children sitting at a table&#10;&#10;Description automatically generated">
            <a:extLst>
              <a:ext uri="{FF2B5EF4-FFF2-40B4-BE49-F238E27FC236}">
                <a16:creationId xmlns:a16="http://schemas.microsoft.com/office/drawing/2014/main" id="{E919E71A-C1D8-1C4C-7114-E0E986229E51}"/>
              </a:ext>
            </a:extLst>
          </p:cNvPr>
          <p:cNvPicPr>
            <a:picLocks noChangeAspect="1"/>
          </p:cNvPicPr>
          <p:nvPr/>
        </p:nvPicPr>
        <p:blipFill>
          <a:blip r:embed="rId4"/>
          <a:srcRect l="2184" r="2184"/>
          <a:stretch>
            <a:fillRect/>
          </a:stretch>
        </p:blipFill>
        <p:spPr>
          <a:xfrm>
            <a:off x="4626596" y="0"/>
            <a:ext cx="7585924" cy="6389914"/>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pic>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a:xfrm>
            <a:off x="-180655" y="261821"/>
            <a:ext cx="10515600" cy="676275"/>
          </a:xfrm>
        </p:spPr>
        <p:txBody>
          <a:bodyPr>
            <a:normAutofit fontScale="90000"/>
          </a:bodyPr>
          <a:lstStyle/>
          <a:p>
            <a:r>
              <a:rPr lang="en-US" dirty="0">
                <a:solidFill>
                  <a:srgbClr val="339D68"/>
                </a:solidFill>
                <a:latin typeface="Sassoon Infant Std" panose="020B0503020103030203" pitchFamily="34" charset="0"/>
              </a:rPr>
              <a:t>September Induction Sessions </a:t>
            </a:r>
            <a:endParaRPr lang="ru-RU" dirty="0">
              <a:solidFill>
                <a:srgbClr val="339D68"/>
              </a:solidFill>
            </a:endParaRPr>
          </a:p>
        </p:txBody>
      </p:sp>
      <p:sp>
        <p:nvSpPr>
          <p:cNvPr id="10" name="Text Placeholder 9"/>
          <p:cNvSpPr>
            <a:spLocks noGrp="1"/>
          </p:cNvSpPr>
          <p:nvPr>
            <p:ph type="body" idx="1"/>
          </p:nvPr>
        </p:nvSpPr>
        <p:spPr>
          <a:xfrm>
            <a:off x="604160" y="2685072"/>
            <a:ext cx="4183650" cy="365125"/>
          </a:xfrm>
        </p:spPr>
        <p:txBody>
          <a:bodyPr>
            <a:normAutofit lnSpcReduction="10000"/>
          </a:bodyPr>
          <a:lstStyle/>
          <a:p>
            <a:r>
              <a:rPr lang="en-GB" sz="1800" dirty="0">
                <a:solidFill>
                  <a:srgbClr val="267461"/>
                </a:solidFill>
                <a:latin typeface="Sassoon Infant Std" panose="020B0503020103030203" pitchFamily="34" charset="0"/>
              </a:rPr>
              <a:t>Tuesday 8</a:t>
            </a:r>
            <a:r>
              <a:rPr lang="en-GB" sz="1800" baseline="30000" dirty="0">
                <a:solidFill>
                  <a:srgbClr val="267461"/>
                </a:solidFill>
                <a:latin typeface="Sassoon Infant Std" panose="020B0503020103030203" pitchFamily="34" charset="0"/>
              </a:rPr>
              <a:t>th</a:t>
            </a:r>
            <a:r>
              <a:rPr lang="en-GB" sz="1800" dirty="0">
                <a:solidFill>
                  <a:srgbClr val="267461"/>
                </a:solidFill>
                <a:latin typeface="Sassoon Infant Std" panose="020B0503020103030203" pitchFamily="34" charset="0"/>
              </a:rPr>
              <a:t> September</a:t>
            </a:r>
          </a:p>
        </p:txBody>
      </p:sp>
      <p:sp>
        <p:nvSpPr>
          <p:cNvPr id="6" name="Text Placeholder 5">
            <a:extLst>
              <a:ext uri="{FF2B5EF4-FFF2-40B4-BE49-F238E27FC236}">
                <a16:creationId xmlns:a16="http://schemas.microsoft.com/office/drawing/2014/main" id="{55C6D235-86D2-43F6-A7D1-0DD3DC936D3D}"/>
              </a:ext>
            </a:extLst>
          </p:cNvPr>
          <p:cNvSpPr>
            <a:spLocks noGrp="1"/>
          </p:cNvSpPr>
          <p:nvPr>
            <p:ph type="body" sz="quarter" idx="16"/>
          </p:nvPr>
        </p:nvSpPr>
        <p:spPr>
          <a:xfrm>
            <a:off x="860108" y="1324367"/>
            <a:ext cx="8840695" cy="1000913"/>
          </a:xfrm>
          <a:solidFill>
            <a:schemeClr val="bg1"/>
          </a:solidFill>
        </p:spPr>
        <p:txBody>
          <a:bodyPr/>
          <a:lstStyle/>
          <a:p>
            <a:pPr algn="l"/>
            <a:r>
              <a:rPr lang="en-GB" dirty="0">
                <a:solidFill>
                  <a:srgbClr val="267461"/>
                </a:solidFill>
                <a:latin typeface="Sassoon Infant Std" panose="020B0503020103030203" pitchFamily="34" charset="0"/>
              </a:rPr>
              <a:t>Thursday 3</a:t>
            </a:r>
            <a:r>
              <a:rPr lang="en-GB" baseline="30000" dirty="0">
                <a:solidFill>
                  <a:srgbClr val="267461"/>
                </a:solidFill>
                <a:latin typeface="Sassoon Infant Std" panose="020B0503020103030203" pitchFamily="34" charset="0"/>
              </a:rPr>
              <a:t>rd</a:t>
            </a:r>
            <a:r>
              <a:rPr lang="en-GB" dirty="0">
                <a:solidFill>
                  <a:srgbClr val="267461"/>
                </a:solidFill>
                <a:latin typeface="Sassoon Infant Std" panose="020B0503020103030203" pitchFamily="34" charset="0"/>
              </a:rPr>
              <a:t>, Friday 4</a:t>
            </a:r>
            <a:r>
              <a:rPr lang="en-GB" baseline="30000" dirty="0">
                <a:solidFill>
                  <a:srgbClr val="267461"/>
                </a:solidFill>
                <a:latin typeface="Sassoon Infant Std" panose="020B0503020103030203" pitchFamily="34" charset="0"/>
              </a:rPr>
              <a:t>th</a:t>
            </a:r>
            <a:r>
              <a:rPr lang="en-GB" dirty="0">
                <a:solidFill>
                  <a:srgbClr val="267461"/>
                </a:solidFill>
                <a:latin typeface="Sassoon Infant Std" panose="020B0503020103030203" pitchFamily="34" charset="0"/>
              </a:rPr>
              <a:t> and Monday 7</a:t>
            </a:r>
            <a:r>
              <a:rPr lang="en-GB" baseline="30000" dirty="0">
                <a:solidFill>
                  <a:srgbClr val="267461"/>
                </a:solidFill>
                <a:latin typeface="Sassoon Infant Std" panose="020B0503020103030203" pitchFamily="34" charset="0"/>
              </a:rPr>
              <a:t>th</a:t>
            </a:r>
            <a:r>
              <a:rPr lang="en-GB" dirty="0">
                <a:solidFill>
                  <a:srgbClr val="267461"/>
                </a:solidFill>
                <a:latin typeface="Sassoon Infant Std" panose="020B0503020103030203" pitchFamily="34" charset="0"/>
              </a:rPr>
              <a:t> September 2026</a:t>
            </a:r>
          </a:p>
          <a:p>
            <a:pPr algn="l"/>
            <a:r>
              <a:rPr lang="en-GB" sz="1600" dirty="0">
                <a:solidFill>
                  <a:schemeClr val="tx1">
                    <a:lumMod val="65000"/>
                    <a:lumOff val="35000"/>
                  </a:schemeClr>
                </a:solidFill>
                <a:latin typeface="Sassoon Infant Std" panose="020B0503020103030203" pitchFamily="34" charset="0"/>
              </a:rPr>
              <a:t>Home Visits </a:t>
            </a:r>
            <a:r>
              <a:rPr lang="en-GB" sz="2000" dirty="0">
                <a:solidFill>
                  <a:srgbClr val="39AD91"/>
                </a:solidFill>
                <a:latin typeface="Sassoon Infant Std" panose="020B0503020103030203" pitchFamily="34" charset="0"/>
              </a:rPr>
              <a:t>- </a:t>
            </a:r>
            <a:r>
              <a:rPr lang="en-GB" sz="1400" b="0" i="1" dirty="0">
                <a:solidFill>
                  <a:schemeClr val="accent3"/>
                </a:solidFill>
                <a:latin typeface="Sassoon Infant Std" panose="020B0503020103030203" pitchFamily="34" charset="0"/>
              </a:rPr>
              <a:t>Home visits provide personal 1:1 time for you and your child to get to know the adults</a:t>
            </a:r>
          </a:p>
          <a:p>
            <a:pPr algn="l">
              <a:spcBef>
                <a:spcPts val="0"/>
              </a:spcBef>
            </a:pPr>
            <a:r>
              <a:rPr lang="en-GB" sz="1400" b="0" i="1" dirty="0">
                <a:solidFill>
                  <a:schemeClr val="accent3"/>
                </a:solidFill>
                <a:latin typeface="Sassoon Infant Std" panose="020B0503020103030203" pitchFamily="34" charset="0"/>
              </a:rPr>
              <a:t>                          your child will be working with, and an opportunity for you to ask any questions.</a:t>
            </a:r>
          </a:p>
          <a:p>
            <a:endParaRPr lang="ru-RU" dirty="0"/>
          </a:p>
        </p:txBody>
      </p:sp>
      <p:sp>
        <p:nvSpPr>
          <p:cNvPr id="8" name="Text Placeholder 7">
            <a:extLst>
              <a:ext uri="{FF2B5EF4-FFF2-40B4-BE49-F238E27FC236}">
                <a16:creationId xmlns:a16="http://schemas.microsoft.com/office/drawing/2014/main" id="{E3AB4F18-AE38-4488-9473-A828459DA8A4}"/>
              </a:ext>
            </a:extLst>
          </p:cNvPr>
          <p:cNvSpPr>
            <a:spLocks noGrp="1"/>
          </p:cNvSpPr>
          <p:nvPr>
            <p:ph type="body" idx="18"/>
          </p:nvPr>
        </p:nvSpPr>
        <p:spPr>
          <a:xfrm>
            <a:off x="3998500" y="2685072"/>
            <a:ext cx="4183650" cy="365125"/>
          </a:xfrm>
        </p:spPr>
        <p:txBody>
          <a:bodyPr>
            <a:normAutofit lnSpcReduction="10000"/>
          </a:bodyPr>
          <a:lstStyle/>
          <a:p>
            <a:r>
              <a:rPr lang="en-US" sz="1800" dirty="0">
                <a:solidFill>
                  <a:srgbClr val="1D594B"/>
                </a:solidFill>
                <a:latin typeface="Sassoon Infant Std" panose="020B0503020103030203" pitchFamily="34" charset="0"/>
              </a:rPr>
              <a:t>Wednesday 9</a:t>
            </a:r>
            <a:r>
              <a:rPr lang="en-US" sz="1800" baseline="30000" dirty="0">
                <a:solidFill>
                  <a:srgbClr val="1D594B"/>
                </a:solidFill>
                <a:latin typeface="Sassoon Infant Std" panose="020B0503020103030203" pitchFamily="34" charset="0"/>
              </a:rPr>
              <a:t>th</a:t>
            </a:r>
            <a:r>
              <a:rPr lang="en-US" sz="1800" dirty="0">
                <a:solidFill>
                  <a:srgbClr val="1D594B"/>
                </a:solidFill>
                <a:latin typeface="Sassoon Infant Std" panose="020B0503020103030203" pitchFamily="34" charset="0"/>
              </a:rPr>
              <a:t> September </a:t>
            </a:r>
            <a:endParaRPr lang="ru-RU" sz="1800" dirty="0">
              <a:solidFill>
                <a:srgbClr val="1D594B"/>
              </a:solidFill>
            </a:endParaRPr>
          </a:p>
        </p:txBody>
      </p:sp>
      <p:sp>
        <p:nvSpPr>
          <p:cNvPr id="9" name="Text Placeholder 8"/>
          <p:cNvSpPr>
            <a:spLocks noGrp="1"/>
          </p:cNvSpPr>
          <p:nvPr>
            <p:ph type="body" sz="quarter" idx="20"/>
          </p:nvPr>
        </p:nvSpPr>
        <p:spPr>
          <a:xfrm>
            <a:off x="639932" y="2998119"/>
            <a:ext cx="4365625" cy="1799053"/>
          </a:xfrm>
        </p:spPr>
        <p:txBody>
          <a:bodyPr>
            <a:normAutofit/>
          </a:bodyPr>
          <a:lstStyle/>
          <a:p>
            <a:r>
              <a:rPr lang="en-GB" b="1" dirty="0">
                <a:latin typeface="Sassoon Infant Std" panose="020B0503020103030203" pitchFamily="34" charset="0"/>
              </a:rPr>
              <a:t>Group 1 – 9:00 – 10:30am</a:t>
            </a:r>
          </a:p>
          <a:p>
            <a:r>
              <a:rPr lang="en-GB" b="1" dirty="0">
                <a:latin typeface="Sassoon Infant Std" panose="020B0503020103030203" pitchFamily="34" charset="0"/>
              </a:rPr>
              <a:t>Group 2 – 1:30 - 3:00pm </a:t>
            </a:r>
          </a:p>
          <a:p>
            <a:pPr marL="0" indent="0">
              <a:buNone/>
            </a:pPr>
            <a:r>
              <a:rPr lang="en-GB" sz="1300" i="1" dirty="0">
                <a:solidFill>
                  <a:schemeClr val="accent3"/>
                </a:solidFill>
                <a:latin typeface="Sassoon Infant Std" panose="020B0503020103030203" pitchFamily="34" charset="0"/>
              </a:rPr>
              <a:t>Including parents to stay and play. </a:t>
            </a:r>
          </a:p>
          <a:p>
            <a:pPr marL="0" indent="0">
              <a:buNone/>
            </a:pPr>
            <a:r>
              <a:rPr lang="en-GB" sz="1300" i="1" dirty="0">
                <a:solidFill>
                  <a:schemeClr val="accent3"/>
                </a:solidFill>
                <a:latin typeface="Sassoon Infant Std" panose="020B0503020103030203" pitchFamily="34" charset="0"/>
              </a:rPr>
              <a:t>School Uniform to be worn.</a:t>
            </a:r>
          </a:p>
          <a:p>
            <a:pPr marL="0" indent="0">
              <a:buNone/>
            </a:pPr>
            <a:r>
              <a:rPr lang="en-GB" sz="1300" i="1" dirty="0">
                <a:solidFill>
                  <a:schemeClr val="accent3"/>
                </a:solidFill>
                <a:latin typeface="Sassoon Infant Std" panose="020B0503020103030203" pitchFamily="34" charset="0"/>
              </a:rPr>
              <a:t>Read, Write Inc information meeting</a:t>
            </a:r>
          </a:p>
          <a:p>
            <a:pPr marL="0" indent="0">
              <a:buNone/>
            </a:pPr>
            <a:r>
              <a:rPr lang="en-GB" sz="1300" i="1" dirty="0">
                <a:solidFill>
                  <a:schemeClr val="accent3"/>
                </a:solidFill>
                <a:latin typeface="Sassoon Infant Std" panose="020B0503020103030203" pitchFamily="34" charset="0"/>
              </a:rPr>
              <a:t>The children will go home for lunch.</a:t>
            </a:r>
          </a:p>
        </p:txBody>
      </p:sp>
      <p:sp>
        <p:nvSpPr>
          <p:cNvPr id="11" name="Text Placeholder 10"/>
          <p:cNvSpPr>
            <a:spLocks noGrp="1"/>
          </p:cNvSpPr>
          <p:nvPr>
            <p:ph type="body" sz="quarter" idx="21"/>
          </p:nvPr>
        </p:nvSpPr>
        <p:spPr>
          <a:xfrm>
            <a:off x="4029600" y="2997757"/>
            <a:ext cx="4365625" cy="1194628"/>
          </a:xfrm>
        </p:spPr>
        <p:txBody>
          <a:bodyPr>
            <a:normAutofit/>
          </a:bodyPr>
          <a:lstStyle/>
          <a:p>
            <a:r>
              <a:rPr lang="en-GB" b="1" dirty="0">
                <a:latin typeface="Sassoon Infant Std" panose="020B0503020103030203" pitchFamily="34" charset="0"/>
              </a:rPr>
              <a:t>All children - 9.00am - 1.15pm</a:t>
            </a:r>
          </a:p>
          <a:p>
            <a:pPr marL="0" indent="0">
              <a:buNone/>
            </a:pPr>
            <a:r>
              <a:rPr lang="en-GB" b="1" dirty="0">
                <a:latin typeface="Sassoon Infant Std" panose="020B0503020103030203" pitchFamily="34" charset="0"/>
              </a:rPr>
              <a:t> </a:t>
            </a:r>
            <a:r>
              <a:rPr lang="en-GB" i="1" dirty="0">
                <a:solidFill>
                  <a:schemeClr val="accent3"/>
                </a:solidFill>
                <a:latin typeface="Sassoon Infant Std" panose="020B0503020103030203" pitchFamily="34" charset="0"/>
              </a:rPr>
              <a:t>School Uniform to be worn.</a:t>
            </a:r>
          </a:p>
          <a:p>
            <a:pPr marL="0" indent="0">
              <a:buNone/>
            </a:pPr>
            <a:r>
              <a:rPr lang="en-GB" i="1" dirty="0">
                <a:solidFill>
                  <a:schemeClr val="accent3"/>
                </a:solidFill>
                <a:latin typeface="Sassoon Infant Std" panose="020B0503020103030203" pitchFamily="34" charset="0"/>
              </a:rPr>
              <a:t>Stay for lunch</a:t>
            </a:r>
            <a:r>
              <a:rPr lang="en-GB" b="1" dirty="0">
                <a:latin typeface="Sassoon Infant Std" panose="020B0503020103030203" pitchFamily="34" charset="0"/>
              </a:rPr>
              <a:t> </a:t>
            </a:r>
          </a:p>
          <a:p>
            <a:pPr marL="0" indent="0">
              <a:buNone/>
            </a:pPr>
            <a:r>
              <a:rPr lang="en-GB" b="1" i="1" dirty="0">
                <a:solidFill>
                  <a:schemeClr val="accent3"/>
                </a:solidFill>
                <a:latin typeface="Sassoon Infant Std" panose="020B0503020103030203" pitchFamily="34" charset="0"/>
              </a:rPr>
              <a:t>                   </a:t>
            </a:r>
            <a:endParaRPr lang="en-GB" b="1" dirty="0">
              <a:latin typeface="Sassoon Infant Std" panose="020B0503020103030203" pitchFamily="34" charset="0"/>
            </a:endParaRPr>
          </a:p>
        </p:txBody>
      </p:sp>
      <p:sp>
        <p:nvSpPr>
          <p:cNvPr id="13" name="Text Placeholder 8"/>
          <p:cNvSpPr txBox="1">
            <a:spLocks/>
          </p:cNvSpPr>
          <p:nvPr/>
        </p:nvSpPr>
        <p:spPr>
          <a:xfrm>
            <a:off x="7259265" y="2994035"/>
            <a:ext cx="4365625" cy="1351646"/>
          </a:xfrm>
          <a:prstGeom prst="rect">
            <a:avLst/>
          </a:prstGeom>
        </p:spPr>
        <p:txBody>
          <a:bodyPr vert="horz" lIns="91440" tIns="45720" rIns="91440" bIns="45720" rtlCol="0">
            <a:normAutofit/>
          </a:bodyPr>
          <a:lstStyle>
            <a:lvl1pPr marL="180000" indent="-180000" algn="l" defTabSz="457200" rtl="0" eaLnBrk="1" latinLnBrk="0" hangingPunct="1">
              <a:spcBef>
                <a:spcPts val="600"/>
              </a:spcBef>
              <a:spcAft>
                <a:spcPts val="0"/>
              </a:spcAft>
              <a:buClr>
                <a:schemeClr val="accent3"/>
              </a:buClr>
              <a:buSzPct val="80000"/>
              <a:buFont typeface="Wingdings 3" charset="2"/>
              <a:buChar char=""/>
              <a:defRPr sz="14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50000"/>
                    <a:lumOff val="5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50000"/>
                    <a:lumOff val="5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b="1" dirty="0">
                <a:latin typeface="Sassoon Infant Std" panose="020B0503020103030203" pitchFamily="34" charset="0"/>
              </a:rPr>
              <a:t>All children - 9.00am - 1.15pm</a:t>
            </a:r>
          </a:p>
          <a:p>
            <a:pPr marL="0" indent="0">
              <a:buNone/>
            </a:pPr>
            <a:r>
              <a:rPr lang="en-GB" b="1" dirty="0">
                <a:latin typeface="Sassoon Infant Std" panose="020B0503020103030203" pitchFamily="34" charset="0"/>
              </a:rPr>
              <a:t> </a:t>
            </a:r>
            <a:r>
              <a:rPr lang="en-GB" i="1" dirty="0">
                <a:solidFill>
                  <a:schemeClr val="accent3"/>
                </a:solidFill>
                <a:latin typeface="Sassoon Infant Std" panose="020B0503020103030203" pitchFamily="34" charset="0"/>
              </a:rPr>
              <a:t>School Uniform to be worn.</a:t>
            </a:r>
          </a:p>
          <a:p>
            <a:pPr marL="0" indent="0">
              <a:buNone/>
            </a:pPr>
            <a:r>
              <a:rPr lang="en-GB" i="1" dirty="0">
                <a:solidFill>
                  <a:schemeClr val="accent3"/>
                </a:solidFill>
                <a:latin typeface="Sassoon Infant Std" panose="020B0503020103030203" pitchFamily="34" charset="0"/>
              </a:rPr>
              <a:t>Stay for lunch</a:t>
            </a:r>
            <a:r>
              <a:rPr lang="en-GB" b="1" dirty="0">
                <a:latin typeface="Sassoon Infant Std" panose="020B0503020103030203" pitchFamily="34" charset="0"/>
              </a:rPr>
              <a:t> </a:t>
            </a:r>
          </a:p>
        </p:txBody>
      </p:sp>
      <p:sp>
        <p:nvSpPr>
          <p:cNvPr id="16" name="Text Placeholder 8"/>
          <p:cNvSpPr txBox="1">
            <a:spLocks/>
          </p:cNvSpPr>
          <p:nvPr/>
        </p:nvSpPr>
        <p:spPr>
          <a:xfrm>
            <a:off x="4166371" y="4848675"/>
            <a:ext cx="4365625" cy="1351646"/>
          </a:xfrm>
          <a:prstGeom prst="rect">
            <a:avLst/>
          </a:prstGeom>
        </p:spPr>
        <p:txBody>
          <a:bodyPr vert="horz" lIns="91440" tIns="45720" rIns="91440" bIns="45720" rtlCol="0">
            <a:normAutofit/>
          </a:bodyPr>
          <a:lstStyle>
            <a:lvl1pPr marL="180000" indent="-180000" algn="l" defTabSz="457200" rtl="0" eaLnBrk="1" latinLnBrk="0" hangingPunct="1">
              <a:spcBef>
                <a:spcPts val="600"/>
              </a:spcBef>
              <a:spcAft>
                <a:spcPts val="0"/>
              </a:spcAft>
              <a:buClr>
                <a:schemeClr val="accent3"/>
              </a:buClr>
              <a:buSzPct val="80000"/>
              <a:buFont typeface="Wingdings 3" charset="2"/>
              <a:buChar char=""/>
              <a:defRPr sz="14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50000"/>
                    <a:lumOff val="5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50000"/>
                    <a:lumOff val="5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GB" dirty="0"/>
          </a:p>
        </p:txBody>
      </p:sp>
      <p:sp>
        <p:nvSpPr>
          <p:cNvPr id="3" name="Rectangle 2"/>
          <p:cNvSpPr/>
          <p:nvPr/>
        </p:nvSpPr>
        <p:spPr>
          <a:xfrm>
            <a:off x="4482132" y="4841365"/>
            <a:ext cx="3638802" cy="1661993"/>
          </a:xfrm>
          <a:prstGeom prst="rect">
            <a:avLst/>
          </a:prstGeom>
        </p:spPr>
        <p:txBody>
          <a:bodyPr wrap="square" lIns="91440" tIns="45720" rIns="91440" bIns="45720" anchor="t">
            <a:spAutoFit/>
          </a:bodyPr>
          <a:lstStyle/>
          <a:p>
            <a:pPr algn="ctr">
              <a:spcAft>
                <a:spcPts val="0"/>
              </a:spcAft>
              <a:tabLst>
                <a:tab pos="5715000" algn="r"/>
              </a:tabLst>
            </a:pPr>
            <a:r>
              <a:rPr lang="en-GB" sz="2000" dirty="0">
                <a:solidFill>
                  <a:schemeClr val="tx1">
                    <a:lumMod val="75000"/>
                    <a:lumOff val="25000"/>
                  </a:schemeClr>
                </a:solidFill>
                <a:latin typeface="Sassoon Infant Std" panose="020B0503020103030203" pitchFamily="34" charset="0"/>
                <a:ea typeface="Times New Roman" panose="02020603050405020304" pitchFamily="18" charset="0"/>
              </a:rPr>
              <a:t>Your child will be starting school full time on </a:t>
            </a:r>
          </a:p>
          <a:p>
            <a:pPr algn="ctr">
              <a:spcAft>
                <a:spcPts val="0"/>
              </a:spcAft>
              <a:tabLst>
                <a:tab pos="5715000" algn="r"/>
              </a:tabLst>
            </a:pPr>
            <a:r>
              <a:rPr lang="en-GB" sz="2000" b="1" dirty="0">
                <a:solidFill>
                  <a:srgbClr val="1D594B"/>
                </a:solidFill>
                <a:latin typeface="Sassoon Infant Std" panose="020B0503020103030203" pitchFamily="34" charset="0"/>
                <a:ea typeface="Times New Roman" panose="02020603050405020304" pitchFamily="18" charset="0"/>
                <a:cs typeface="Arial"/>
              </a:rPr>
              <a:t>Friday 11</a:t>
            </a:r>
            <a:r>
              <a:rPr lang="en-GB" sz="2000" b="1" baseline="30000" dirty="0">
                <a:solidFill>
                  <a:srgbClr val="1D594B"/>
                </a:solidFill>
                <a:latin typeface="Sassoon Infant Std" panose="020B0503020103030203" pitchFamily="34" charset="0"/>
                <a:ea typeface="Times New Roman" panose="02020603050405020304" pitchFamily="18" charset="0"/>
                <a:cs typeface="Arial"/>
              </a:rPr>
              <a:t>th</a:t>
            </a:r>
            <a:r>
              <a:rPr lang="en-GB" sz="2000" b="1" dirty="0">
                <a:solidFill>
                  <a:srgbClr val="1D594B"/>
                </a:solidFill>
                <a:latin typeface="Sassoon Infant Std" panose="020B0503020103030203" pitchFamily="34" charset="0"/>
                <a:ea typeface="Times New Roman" panose="02020603050405020304" pitchFamily="18" charset="0"/>
                <a:cs typeface="Arial"/>
              </a:rPr>
              <a:t> September 2026</a:t>
            </a:r>
          </a:p>
          <a:p>
            <a:pPr algn="ctr">
              <a:tabLst>
                <a:tab pos="5715000" algn="r"/>
              </a:tabLst>
            </a:pPr>
            <a:r>
              <a:rPr lang="en-GB" sz="1400" b="1">
                <a:solidFill>
                  <a:schemeClr val="tx1">
                    <a:lumMod val="65000"/>
                    <a:lumOff val="35000"/>
                  </a:schemeClr>
                </a:solidFill>
                <a:latin typeface="Sassoon Infant Std" panose="020B0503020103030203" pitchFamily="34" charset="0"/>
              </a:rPr>
              <a:t>8.40am - 3.15pm</a:t>
            </a:r>
            <a:endParaRPr lang="en-GB" sz="1400" b="1" dirty="0">
              <a:solidFill>
                <a:schemeClr val="tx1">
                  <a:lumMod val="65000"/>
                  <a:lumOff val="35000"/>
                </a:schemeClr>
              </a:solidFill>
              <a:latin typeface="Sassoon Infant Std" panose="020B0503020103030203" pitchFamily="34" charset="0"/>
            </a:endParaRPr>
          </a:p>
          <a:p>
            <a:pPr algn="ctr">
              <a:spcAft>
                <a:spcPts val="0"/>
              </a:spcAft>
              <a:tabLst>
                <a:tab pos="5715000" algn="r"/>
              </a:tabLst>
            </a:pPr>
            <a:endParaRPr lang="en-GB" sz="2400" dirty="0">
              <a:solidFill>
                <a:srgbClr val="1D594B"/>
              </a:solidFill>
              <a:effectLst/>
              <a:latin typeface="Sassoon Infant Std" panose="020B0503020103030203"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id="{5FEB8111-C55B-0471-E957-CDF80FC4062A}"/>
              </a:ext>
            </a:extLst>
          </p:cNvPr>
          <p:cNvPicPr>
            <a:picLocks noChangeAspect="1"/>
          </p:cNvPicPr>
          <p:nvPr/>
        </p:nvPicPr>
        <p:blipFill>
          <a:blip r:embed="rId3"/>
          <a:stretch>
            <a:fillRect/>
          </a:stretch>
        </p:blipFill>
        <p:spPr>
          <a:xfrm flipV="1">
            <a:off x="2114998" y="928449"/>
            <a:ext cx="5886001" cy="186440"/>
          </a:xfrm>
          <a:prstGeom prst="rect">
            <a:avLst/>
          </a:prstGeom>
        </p:spPr>
      </p:pic>
      <p:sp>
        <p:nvSpPr>
          <p:cNvPr id="26" name="Oval 25">
            <a:extLst>
              <a:ext uri="{FF2B5EF4-FFF2-40B4-BE49-F238E27FC236}">
                <a16:creationId xmlns:a16="http://schemas.microsoft.com/office/drawing/2014/main" id="{00DAEB56-87B8-9AED-E807-7B5199EA6406}"/>
              </a:ext>
            </a:extLst>
          </p:cNvPr>
          <p:cNvSpPr/>
          <p:nvPr/>
        </p:nvSpPr>
        <p:spPr>
          <a:xfrm>
            <a:off x="702078" y="1431033"/>
            <a:ext cx="158030" cy="165749"/>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8937B55-3D0B-D56E-FCF9-07FD6C66BBEB}"/>
              </a:ext>
            </a:extLst>
          </p:cNvPr>
          <p:cNvSpPr/>
          <p:nvPr/>
        </p:nvSpPr>
        <p:spPr>
          <a:xfrm>
            <a:off x="477708" y="2738331"/>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9" name="Star: 5 Points 28">
            <a:extLst>
              <a:ext uri="{FF2B5EF4-FFF2-40B4-BE49-F238E27FC236}">
                <a16:creationId xmlns:a16="http://schemas.microsoft.com/office/drawing/2014/main" id="{9C404BC9-E3F6-D3DD-7C4B-5EC77EF8EC52}"/>
              </a:ext>
            </a:extLst>
          </p:cNvPr>
          <p:cNvSpPr/>
          <p:nvPr/>
        </p:nvSpPr>
        <p:spPr>
          <a:xfrm>
            <a:off x="4313337" y="4869285"/>
            <a:ext cx="264338" cy="259027"/>
          </a:xfrm>
          <a:prstGeom prst="star5">
            <a:avLst>
              <a:gd name="adj" fmla="val 22401"/>
              <a:gd name="hf" fmla="val 105146"/>
              <a:gd name="vf" fmla="val 110557"/>
            </a:avLst>
          </a:prstGeom>
          <a:solidFill>
            <a:schemeClr val="accent1"/>
          </a:solidFill>
          <a:ln w="38100" cmpd="sng">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FEF7EF09-CD9E-BD9A-CE7D-B38A722691EC}"/>
              </a:ext>
            </a:extLst>
          </p:cNvPr>
          <p:cNvSpPr/>
          <p:nvPr/>
        </p:nvSpPr>
        <p:spPr>
          <a:xfrm>
            <a:off x="3840470" y="2731151"/>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32" name="Oval 31">
            <a:extLst>
              <a:ext uri="{FF2B5EF4-FFF2-40B4-BE49-F238E27FC236}">
                <a16:creationId xmlns:a16="http://schemas.microsoft.com/office/drawing/2014/main" id="{5CA5E027-8808-A257-7D95-9565524C2A16}"/>
              </a:ext>
            </a:extLst>
          </p:cNvPr>
          <p:cNvSpPr/>
          <p:nvPr/>
        </p:nvSpPr>
        <p:spPr>
          <a:xfrm>
            <a:off x="7117474" y="2783106"/>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34" name="Rectangle 33">
            <a:extLst>
              <a:ext uri="{FF2B5EF4-FFF2-40B4-BE49-F238E27FC236}">
                <a16:creationId xmlns:a16="http://schemas.microsoft.com/office/drawing/2014/main" id="{A6801754-FE30-39F0-0C9B-C26E014A771F}"/>
              </a:ext>
            </a:extLst>
          </p:cNvPr>
          <p:cNvSpPr/>
          <p:nvPr/>
        </p:nvSpPr>
        <p:spPr>
          <a:xfrm>
            <a:off x="8284996" y="3965754"/>
            <a:ext cx="3735072" cy="271420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600C4BE-631F-249D-323A-40D3AEA65A7E}"/>
              </a:ext>
            </a:extLst>
          </p:cNvPr>
          <p:cNvPicPr>
            <a:picLocks noChangeAspect="1"/>
          </p:cNvPicPr>
          <p:nvPr/>
        </p:nvPicPr>
        <p:blipFill rotWithShape="1">
          <a:blip r:embed="rId4"/>
          <a:srcRect l="5465"/>
          <a:stretch/>
        </p:blipFill>
        <p:spPr>
          <a:xfrm>
            <a:off x="9350956" y="17327"/>
            <a:ext cx="2841043" cy="2772240"/>
          </a:xfrm>
          <a:prstGeom prst="rect">
            <a:avLst/>
          </a:prstGeom>
        </p:spPr>
      </p:pic>
      <p:sp>
        <p:nvSpPr>
          <p:cNvPr id="12" name="Text Placeholder 9"/>
          <p:cNvSpPr txBox="1">
            <a:spLocks/>
          </p:cNvSpPr>
          <p:nvPr/>
        </p:nvSpPr>
        <p:spPr>
          <a:xfrm>
            <a:off x="7259265" y="2737934"/>
            <a:ext cx="4183650" cy="365125"/>
          </a:xfrm>
          <a:prstGeom prst="rect">
            <a:avLst/>
          </a:prstGeom>
        </p:spPr>
        <p:txBody>
          <a:bodyPr vert="horz" lIns="91440" tIns="45720" rIns="91440" bIns="45720" rtlCol="0">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2500" b="1" kern="1200">
                <a:solidFill>
                  <a:schemeClr val="accent3"/>
                </a:solidFill>
                <a:latin typeface="+mj-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9pPr>
          </a:lstStyle>
          <a:p>
            <a:r>
              <a:rPr lang="en-GB" sz="1800" dirty="0">
                <a:solidFill>
                  <a:srgbClr val="1D594B"/>
                </a:solidFill>
                <a:latin typeface="Sassoon Infant Std" panose="020B0503020103030203" pitchFamily="34" charset="0"/>
              </a:rPr>
              <a:t>Thursday 10</a:t>
            </a:r>
            <a:r>
              <a:rPr lang="en-GB" sz="1800" baseline="30000" dirty="0">
                <a:solidFill>
                  <a:srgbClr val="1D594B"/>
                </a:solidFill>
                <a:latin typeface="Sassoon Infant Std" panose="020B0503020103030203" pitchFamily="34" charset="0"/>
              </a:rPr>
              <a:t>th</a:t>
            </a:r>
            <a:r>
              <a:rPr lang="en-GB" sz="1800" dirty="0">
                <a:solidFill>
                  <a:srgbClr val="1D594B"/>
                </a:solidFill>
                <a:latin typeface="Sassoon Infant Std" panose="020B0503020103030203" pitchFamily="34" charset="0"/>
              </a:rPr>
              <a:t> September</a:t>
            </a:r>
          </a:p>
        </p:txBody>
      </p:sp>
      <p:pic>
        <p:nvPicPr>
          <p:cNvPr id="2050" name="Picture 2" descr="September 2026 Printable Calendar (23 Free Templates + PDF) | Custom  Calendar Maker">
            <a:extLst>
              <a:ext uri="{FF2B5EF4-FFF2-40B4-BE49-F238E27FC236}">
                <a16:creationId xmlns:a16="http://schemas.microsoft.com/office/drawing/2014/main" id="{6E91B13B-06AC-1C82-9974-41EACF7DFF5B}"/>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2026" r="1186" b="9590"/>
          <a:stretch>
            <a:fillRect/>
          </a:stretch>
        </p:blipFill>
        <p:spPr bwMode="auto">
          <a:xfrm>
            <a:off x="8300583" y="4120014"/>
            <a:ext cx="3697112" cy="2440180"/>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BBB7AD92-7599-4943-A1CF-47FA62FEDFA2}"/>
              </a:ext>
            </a:extLst>
          </p:cNvPr>
          <p:cNvSpPr/>
          <p:nvPr/>
        </p:nvSpPr>
        <p:spPr>
          <a:xfrm>
            <a:off x="11120305" y="5084197"/>
            <a:ext cx="158030" cy="165749"/>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8EBC8C0-D5BD-C0AC-E965-C8F495CEC6CF}"/>
              </a:ext>
            </a:extLst>
          </p:cNvPr>
          <p:cNvSpPr/>
          <p:nvPr/>
        </p:nvSpPr>
        <p:spPr>
          <a:xfrm>
            <a:off x="10551413" y="5045437"/>
            <a:ext cx="158030" cy="165749"/>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AB0CD36-C29A-CCBA-AFA8-B505A9DEC207}"/>
              </a:ext>
            </a:extLst>
          </p:cNvPr>
          <p:cNvSpPr/>
          <p:nvPr/>
        </p:nvSpPr>
        <p:spPr>
          <a:xfrm>
            <a:off x="9067650" y="5367884"/>
            <a:ext cx="158030" cy="165749"/>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Star: 5 Points 45">
            <a:extLst>
              <a:ext uri="{FF2B5EF4-FFF2-40B4-BE49-F238E27FC236}">
                <a16:creationId xmlns:a16="http://schemas.microsoft.com/office/drawing/2014/main" id="{4DD0BF73-F43F-0F1C-3077-535691C4FCC3}"/>
              </a:ext>
            </a:extLst>
          </p:cNvPr>
          <p:cNvSpPr/>
          <p:nvPr/>
        </p:nvSpPr>
        <p:spPr>
          <a:xfrm>
            <a:off x="11091872" y="5327076"/>
            <a:ext cx="214896" cy="194792"/>
          </a:xfrm>
          <a:prstGeom prst="star5">
            <a:avLst>
              <a:gd name="adj" fmla="val 22401"/>
              <a:gd name="hf" fmla="val 105146"/>
              <a:gd name="vf" fmla="val 110557"/>
            </a:avLst>
          </a:prstGeom>
          <a:solidFill>
            <a:schemeClr val="accent1"/>
          </a:solidFill>
          <a:ln w="38100" cmpd="sng">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50008E2-34E2-E8FB-DEDC-82A76866F535}"/>
              </a:ext>
            </a:extLst>
          </p:cNvPr>
          <p:cNvSpPr/>
          <p:nvPr/>
        </p:nvSpPr>
        <p:spPr>
          <a:xfrm>
            <a:off x="9537723" y="5317400"/>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44" name="Oval 43">
            <a:extLst>
              <a:ext uri="{FF2B5EF4-FFF2-40B4-BE49-F238E27FC236}">
                <a16:creationId xmlns:a16="http://schemas.microsoft.com/office/drawing/2014/main" id="{11B4AB63-D3CA-FA2B-EEBE-06E1B1C5A183}"/>
              </a:ext>
            </a:extLst>
          </p:cNvPr>
          <p:cNvSpPr/>
          <p:nvPr/>
        </p:nvSpPr>
        <p:spPr>
          <a:xfrm>
            <a:off x="10027800" y="5369441"/>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45" name="Oval 44">
            <a:extLst>
              <a:ext uri="{FF2B5EF4-FFF2-40B4-BE49-F238E27FC236}">
                <a16:creationId xmlns:a16="http://schemas.microsoft.com/office/drawing/2014/main" id="{F724C12A-543C-4E43-E6D0-89BEF14664A7}"/>
              </a:ext>
            </a:extLst>
          </p:cNvPr>
          <p:cNvSpPr/>
          <p:nvPr/>
        </p:nvSpPr>
        <p:spPr>
          <a:xfrm>
            <a:off x="10551413" y="5349196"/>
            <a:ext cx="158030" cy="166992"/>
          </a:xfrm>
          <a:prstGeom prst="ellipse">
            <a:avLst/>
          </a:prstGeom>
          <a:solidFill>
            <a:srgbClr val="1D594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Tree>
    <p:extLst>
      <p:ext uri="{BB962C8B-B14F-4D97-AF65-F5344CB8AC3E}">
        <p14:creationId xmlns:p14="http://schemas.microsoft.com/office/powerpoint/2010/main" val="333387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767911" y="484476"/>
            <a:ext cx="5504736" cy="1132222"/>
          </a:xfrm>
        </p:spPr>
        <p:txBody>
          <a:bodyPr>
            <a:normAutofit/>
          </a:bodyPr>
          <a:lstStyle/>
          <a:p>
            <a:r>
              <a:rPr lang="en-GB" dirty="0">
                <a:solidFill>
                  <a:srgbClr val="339D68"/>
                </a:solidFill>
                <a:latin typeface="Sassoon Infant Std" panose="020B0503020103030203" pitchFamily="34" charset="0"/>
              </a:rPr>
              <a:t>The first full week…</a:t>
            </a:r>
            <a:endParaRPr lang="ru-RU" dirty="0">
              <a:solidFill>
                <a:srgbClr val="339D68"/>
              </a:solidFill>
            </a:endParaRPr>
          </a:p>
        </p:txBody>
      </p:sp>
      <p:pic>
        <p:nvPicPr>
          <p:cNvPr id="3" name="Picture 2">
            <a:extLst>
              <a:ext uri="{FF2B5EF4-FFF2-40B4-BE49-F238E27FC236}">
                <a16:creationId xmlns:a16="http://schemas.microsoft.com/office/drawing/2014/main" id="{283487CB-6D58-2D29-F022-858D9D199D60}"/>
              </a:ext>
            </a:extLst>
          </p:cNvPr>
          <p:cNvPicPr>
            <a:picLocks noChangeAspect="1"/>
          </p:cNvPicPr>
          <p:nvPr/>
        </p:nvPicPr>
        <p:blipFill>
          <a:blip r:embed="rId3"/>
          <a:stretch>
            <a:fillRect/>
          </a:stretch>
        </p:blipFill>
        <p:spPr>
          <a:xfrm>
            <a:off x="731378" y="1138794"/>
            <a:ext cx="3802248" cy="84438"/>
          </a:xfrm>
          <a:prstGeom prst="rect">
            <a:avLst/>
          </a:prstGeom>
        </p:spPr>
      </p:pic>
      <p:sp>
        <p:nvSpPr>
          <p:cNvPr id="13" name="Rectangle 12">
            <a:extLst>
              <a:ext uri="{FF2B5EF4-FFF2-40B4-BE49-F238E27FC236}">
                <a16:creationId xmlns:a16="http://schemas.microsoft.com/office/drawing/2014/main" id="{A275A01C-AE8A-D1E6-305F-C5F37C6C8CED}"/>
              </a:ext>
            </a:extLst>
          </p:cNvPr>
          <p:cNvSpPr/>
          <p:nvPr/>
        </p:nvSpPr>
        <p:spPr>
          <a:xfrm>
            <a:off x="731378" y="1907154"/>
            <a:ext cx="3987853" cy="461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8">
            <a:extLst>
              <a:ext uri="{FF2B5EF4-FFF2-40B4-BE49-F238E27FC236}">
                <a16:creationId xmlns:a16="http://schemas.microsoft.com/office/drawing/2014/main" id="{B0940F64-03C8-7E3D-90B6-52A538EAAF9E}"/>
              </a:ext>
            </a:extLst>
          </p:cNvPr>
          <p:cNvSpPr txBox="1">
            <a:spLocks/>
          </p:cNvSpPr>
          <p:nvPr/>
        </p:nvSpPr>
        <p:spPr>
          <a:xfrm>
            <a:off x="731378" y="1466751"/>
            <a:ext cx="6569060" cy="4906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1600" dirty="0">
                <a:solidFill>
                  <a:schemeClr val="tx1">
                    <a:lumMod val="65000"/>
                    <a:lumOff val="35000"/>
                  </a:schemeClr>
                </a:solidFill>
                <a:latin typeface="Sassoon Infant Std" panose="020B0503020103030203" pitchFamily="34" charset="0"/>
              </a:rPr>
              <a:t>They will explore our Pippins environment.</a:t>
            </a:r>
          </a:p>
          <a:p>
            <a:r>
              <a:rPr lang="en-GB" sz="1600" dirty="0">
                <a:solidFill>
                  <a:schemeClr val="tx1">
                    <a:lumMod val="65000"/>
                    <a:lumOff val="35000"/>
                  </a:schemeClr>
                </a:solidFill>
                <a:latin typeface="Sassoon Infant Std" panose="020B0503020103030203" pitchFamily="34" charset="0"/>
              </a:rPr>
              <a:t>They will go to lunch every day in the hall.</a:t>
            </a:r>
          </a:p>
          <a:p>
            <a:r>
              <a:rPr lang="en-GB" sz="1600" dirty="0">
                <a:solidFill>
                  <a:schemeClr val="tx1">
                    <a:lumMod val="65000"/>
                    <a:lumOff val="35000"/>
                  </a:schemeClr>
                </a:solidFill>
                <a:latin typeface="Sassoon Infant Std" panose="020B0503020103030203" pitchFamily="34" charset="0"/>
              </a:rPr>
              <a:t>The children will take part in circle games, parachute games and ‘getting to know you’ games to begin getting to know their peers and to start forming friendships.</a:t>
            </a:r>
          </a:p>
          <a:p>
            <a:r>
              <a:rPr lang="en-GB" sz="1600" dirty="0">
                <a:solidFill>
                  <a:schemeClr val="tx1">
                    <a:lumMod val="65000"/>
                    <a:lumOff val="35000"/>
                  </a:schemeClr>
                </a:solidFill>
                <a:latin typeface="Sassoon Infant Std" panose="020B0503020103030203" pitchFamily="34" charset="0"/>
              </a:rPr>
              <a:t>They will have a tour of the school in small groups to visit the classrooms and meet all of the staff.</a:t>
            </a:r>
          </a:p>
          <a:p>
            <a:r>
              <a:rPr lang="en-GB" sz="1600" dirty="0">
                <a:solidFill>
                  <a:schemeClr val="tx1">
                    <a:lumMod val="65000"/>
                    <a:lumOff val="35000"/>
                  </a:schemeClr>
                </a:solidFill>
                <a:latin typeface="Sassoon Infant Std" panose="020B0503020103030203" pitchFamily="34" charset="0"/>
              </a:rPr>
              <a:t>Staff will begin to complete the statutory Baseline Assessments to give us an accurate picture of the children’s learning and areas for development.</a:t>
            </a:r>
          </a:p>
          <a:p>
            <a:r>
              <a:rPr lang="en-GB" sz="1600" dirty="0">
                <a:solidFill>
                  <a:schemeClr val="tx1">
                    <a:lumMod val="65000"/>
                    <a:lumOff val="35000"/>
                  </a:schemeClr>
                </a:solidFill>
                <a:latin typeface="Sassoon Infant Std" panose="020B0503020103030203" pitchFamily="34" charset="0"/>
              </a:rPr>
              <a:t>They will complete maths activities involving counting, matching and number recognition.</a:t>
            </a:r>
          </a:p>
          <a:p>
            <a:r>
              <a:rPr lang="en-GB" sz="1600" dirty="0">
                <a:solidFill>
                  <a:schemeClr val="tx1">
                    <a:lumMod val="65000"/>
                    <a:lumOff val="35000"/>
                  </a:schemeClr>
                </a:solidFill>
                <a:latin typeface="Sassoon Infant Std" panose="020B0503020103030203" pitchFamily="34" charset="0"/>
              </a:rPr>
              <a:t>They will begin Read, Write Inc phonics sessions.</a:t>
            </a:r>
          </a:p>
        </p:txBody>
      </p:sp>
      <p:pic>
        <p:nvPicPr>
          <p:cNvPr id="6" name="Picture 5">
            <a:extLst>
              <a:ext uri="{FF2B5EF4-FFF2-40B4-BE49-F238E27FC236}">
                <a16:creationId xmlns:a16="http://schemas.microsoft.com/office/drawing/2014/main" id="{77884136-60C9-136B-8DBF-9FF0B1128C79}"/>
              </a:ext>
            </a:extLst>
          </p:cNvPr>
          <p:cNvPicPr>
            <a:picLocks noChangeAspect="1"/>
          </p:cNvPicPr>
          <p:nvPr/>
        </p:nvPicPr>
        <p:blipFill>
          <a:blip r:embed="rId4"/>
          <a:stretch>
            <a:fillRect/>
          </a:stretch>
        </p:blipFill>
        <p:spPr>
          <a:xfrm>
            <a:off x="7968344" y="143021"/>
            <a:ext cx="3873278" cy="6571958"/>
          </a:xfrm>
          <a:prstGeom prst="rect">
            <a:avLst/>
          </a:prstGeom>
          <a:effectLst>
            <a:softEdge rad="127000"/>
          </a:effectLst>
        </p:spPr>
      </p:pic>
    </p:spTree>
    <p:extLst>
      <p:ext uri="{BB962C8B-B14F-4D97-AF65-F5344CB8AC3E}">
        <p14:creationId xmlns:p14="http://schemas.microsoft.com/office/powerpoint/2010/main" val="2471659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E458B2-5D76-3260-310C-B00505646BAA}"/>
              </a:ext>
            </a:extLst>
          </p:cNvPr>
          <p:cNvSpPr>
            <a:spLocks noGrp="1"/>
          </p:cNvSpPr>
          <p:nvPr>
            <p:ph type="body" sz="quarter" idx="15"/>
          </p:nvPr>
        </p:nvSpPr>
        <p:spPr>
          <a:xfrm>
            <a:off x="675649" y="344268"/>
            <a:ext cx="4565650" cy="701675"/>
          </a:xfrm>
        </p:spPr>
        <p:txBody>
          <a:bodyPr/>
          <a:lstStyle/>
          <a:p>
            <a:pPr marL="0" indent="0">
              <a:buNone/>
            </a:pPr>
            <a:r>
              <a:rPr lang="en-GB" sz="3600" dirty="0">
                <a:solidFill>
                  <a:srgbClr val="339D68"/>
                </a:solidFill>
                <a:latin typeface="Sassoon Infant Std" panose="020B0503020103030203" pitchFamily="34" charset="0"/>
              </a:rPr>
              <a:t>Before September… </a:t>
            </a:r>
          </a:p>
        </p:txBody>
      </p:sp>
      <p:pic>
        <p:nvPicPr>
          <p:cNvPr id="3" name="Picture 2">
            <a:extLst>
              <a:ext uri="{FF2B5EF4-FFF2-40B4-BE49-F238E27FC236}">
                <a16:creationId xmlns:a16="http://schemas.microsoft.com/office/drawing/2014/main" id="{21619DA7-E183-2A18-051F-E14EDCD770B7}"/>
              </a:ext>
            </a:extLst>
          </p:cNvPr>
          <p:cNvPicPr>
            <a:picLocks noChangeAspect="1"/>
          </p:cNvPicPr>
          <p:nvPr/>
        </p:nvPicPr>
        <p:blipFill>
          <a:blip r:embed="rId3"/>
          <a:stretch>
            <a:fillRect/>
          </a:stretch>
        </p:blipFill>
        <p:spPr>
          <a:xfrm>
            <a:off x="675649" y="964738"/>
            <a:ext cx="3797009" cy="162409"/>
          </a:xfrm>
          <a:prstGeom prst="rect">
            <a:avLst/>
          </a:prstGeom>
        </p:spPr>
      </p:pic>
      <p:sp>
        <p:nvSpPr>
          <p:cNvPr id="9" name="Rectangle 8">
            <a:extLst>
              <a:ext uri="{FF2B5EF4-FFF2-40B4-BE49-F238E27FC236}">
                <a16:creationId xmlns:a16="http://schemas.microsoft.com/office/drawing/2014/main" id="{21A6BBCF-0282-2F9F-4CE8-F05FA0BE8477}"/>
              </a:ext>
            </a:extLst>
          </p:cNvPr>
          <p:cNvSpPr/>
          <p:nvPr/>
        </p:nvSpPr>
        <p:spPr>
          <a:xfrm>
            <a:off x="811115" y="1941689"/>
            <a:ext cx="4031818" cy="519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8">
            <a:extLst>
              <a:ext uri="{FF2B5EF4-FFF2-40B4-BE49-F238E27FC236}">
                <a16:creationId xmlns:a16="http://schemas.microsoft.com/office/drawing/2014/main" id="{EE5F1365-A736-134E-7141-B225EE7E6CD8}"/>
              </a:ext>
            </a:extLst>
          </p:cNvPr>
          <p:cNvSpPr txBox="1">
            <a:spLocks/>
          </p:cNvSpPr>
          <p:nvPr/>
        </p:nvSpPr>
        <p:spPr>
          <a:xfrm>
            <a:off x="457935" y="1272260"/>
            <a:ext cx="8268484" cy="5710525"/>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b="1" dirty="0">
                <a:solidFill>
                  <a:schemeClr val="tx1">
                    <a:lumMod val="65000"/>
                    <a:lumOff val="35000"/>
                  </a:schemeClr>
                </a:solidFill>
                <a:latin typeface="Sassoon Infant Std" panose="020B0503020103030203" pitchFamily="34" charset="0"/>
              </a:rPr>
              <a:t>Complete ALL forms and return to school by Wednesday 24th June</a:t>
            </a:r>
            <a:endParaRPr lang="en-US" dirty="0">
              <a:solidFill>
                <a:schemeClr val="tx1">
                  <a:lumMod val="65000"/>
                  <a:lumOff val="35000"/>
                </a:schemeClr>
              </a:solidFill>
              <a:latin typeface="Sassoon Infant Std" panose="020B0503020103030203" pitchFamily="34" charset="0"/>
            </a:endParaRPr>
          </a:p>
          <a:p>
            <a:endParaRPr lang="en-GB" b="1" dirty="0">
              <a:solidFill>
                <a:schemeClr val="tx1">
                  <a:lumMod val="65000"/>
                  <a:lumOff val="35000"/>
                </a:schemeClr>
              </a:solidFill>
              <a:latin typeface="Sassoon Infant Std" panose="020B0503020103030203" pitchFamily="34" charset="0"/>
            </a:endParaRPr>
          </a:p>
          <a:p>
            <a:pPr marL="0" indent="0">
              <a:buNone/>
            </a:pPr>
            <a:endParaRPr lang="en-GB" b="1" dirty="0">
              <a:solidFill>
                <a:schemeClr val="tx1">
                  <a:lumMod val="65000"/>
                  <a:lumOff val="35000"/>
                </a:schemeClr>
              </a:solidFill>
              <a:latin typeface="Sassoon Infant Std" panose="020B0503020103030203" pitchFamily="34" charset="0"/>
            </a:endParaRPr>
          </a:p>
          <a:p>
            <a:pPr marL="0" indent="0">
              <a:buNone/>
            </a:pPr>
            <a:endParaRPr lang="en-GB" b="1" dirty="0">
              <a:solidFill>
                <a:schemeClr val="tx1">
                  <a:lumMod val="65000"/>
                  <a:lumOff val="35000"/>
                </a:schemeClr>
              </a:solidFill>
              <a:latin typeface="Sassoon Infant Std" panose="020B0503020103030203" pitchFamily="34" charset="0"/>
            </a:endParaRPr>
          </a:p>
          <a:p>
            <a:endParaRPr lang="en-GB" b="1" dirty="0">
              <a:solidFill>
                <a:schemeClr val="tx1">
                  <a:lumMod val="65000"/>
                  <a:lumOff val="35000"/>
                </a:schemeClr>
              </a:solidFill>
              <a:latin typeface="Sassoon Infant Std" panose="020B0503020103030203" pitchFamily="34" charset="0"/>
            </a:endParaRPr>
          </a:p>
          <a:p>
            <a:endParaRPr lang="en-GB" b="1" dirty="0">
              <a:solidFill>
                <a:schemeClr val="tx1">
                  <a:lumMod val="65000"/>
                  <a:lumOff val="35000"/>
                </a:schemeClr>
              </a:solidFill>
              <a:latin typeface="Sassoon Infant Std" panose="020B0503020103030203" pitchFamily="34" charset="0"/>
            </a:endParaRPr>
          </a:p>
          <a:p>
            <a:endParaRPr lang="en-GB" b="1" dirty="0">
              <a:solidFill>
                <a:schemeClr val="tx1">
                  <a:lumMod val="65000"/>
                  <a:lumOff val="35000"/>
                </a:schemeClr>
              </a:solidFill>
              <a:latin typeface="Sassoon Infant Std" panose="020B0503020103030203" pitchFamily="34" charset="0"/>
            </a:endParaRPr>
          </a:p>
          <a:p>
            <a:r>
              <a:rPr lang="en-GB" dirty="0">
                <a:solidFill>
                  <a:schemeClr val="tx1">
                    <a:lumMod val="65000"/>
                    <a:lumOff val="35000"/>
                  </a:schemeClr>
                </a:solidFill>
                <a:latin typeface="Sassoon Infant Std" panose="020B0503020103030203" pitchFamily="34" charset="0"/>
              </a:rPr>
              <a:t>Share the Transition Book with your child. </a:t>
            </a:r>
            <a:r>
              <a:rPr lang="en-GB" sz="1200" dirty="0">
                <a:solidFill>
                  <a:schemeClr val="tx1">
                    <a:lumMod val="65000"/>
                    <a:lumOff val="35000"/>
                  </a:schemeClr>
                </a:solidFill>
                <a:latin typeface="Sassoon Infant Std" panose="020B0503020103030203" pitchFamily="34" charset="0"/>
              </a:rPr>
              <a:t>(This will be given out on Wednesday 24</a:t>
            </a:r>
            <a:r>
              <a:rPr lang="en-GB" sz="1200" baseline="30000" dirty="0">
                <a:solidFill>
                  <a:schemeClr val="tx1">
                    <a:lumMod val="65000"/>
                    <a:lumOff val="35000"/>
                  </a:schemeClr>
                </a:solidFill>
                <a:latin typeface="Sassoon Infant Std" panose="020B0503020103030203" pitchFamily="34" charset="0"/>
              </a:rPr>
              <a:t>th</a:t>
            </a:r>
            <a:r>
              <a:rPr lang="en-GB" sz="1200" dirty="0">
                <a:solidFill>
                  <a:schemeClr val="tx1">
                    <a:lumMod val="65000"/>
                    <a:lumOff val="35000"/>
                  </a:schemeClr>
                </a:solidFill>
                <a:latin typeface="Sassoon Infant Std" panose="020B0503020103030203" pitchFamily="34" charset="0"/>
              </a:rPr>
              <a:t> June) </a:t>
            </a:r>
          </a:p>
          <a:p>
            <a:r>
              <a:rPr lang="en-GB" dirty="0">
                <a:solidFill>
                  <a:schemeClr val="tx1">
                    <a:lumMod val="65000"/>
                    <a:lumOff val="35000"/>
                  </a:schemeClr>
                </a:solidFill>
                <a:latin typeface="Sassoon Infant Std" panose="020B0503020103030203" pitchFamily="34" charset="0"/>
              </a:rPr>
              <a:t>Complete the ‘All About Me’ book with your child. </a:t>
            </a:r>
            <a:r>
              <a:rPr lang="en-GB" sz="1200" dirty="0">
                <a:solidFill>
                  <a:schemeClr val="tx1">
                    <a:lumMod val="65000"/>
                    <a:lumOff val="35000"/>
                  </a:schemeClr>
                </a:solidFill>
                <a:latin typeface="Sassoon Infant Std" panose="020B0503020103030203" pitchFamily="34" charset="0"/>
              </a:rPr>
              <a:t>(This will be given out on Wednesday 24</a:t>
            </a:r>
            <a:r>
              <a:rPr lang="en-GB" sz="1200" baseline="30000" dirty="0">
                <a:solidFill>
                  <a:schemeClr val="tx1">
                    <a:lumMod val="65000"/>
                    <a:lumOff val="35000"/>
                  </a:schemeClr>
                </a:solidFill>
                <a:latin typeface="Sassoon Infant Std" panose="020B0503020103030203" pitchFamily="34" charset="0"/>
              </a:rPr>
              <a:t>th</a:t>
            </a:r>
            <a:r>
              <a:rPr lang="en-GB" sz="1200" dirty="0">
                <a:solidFill>
                  <a:schemeClr val="tx1">
                    <a:lumMod val="65000"/>
                    <a:lumOff val="35000"/>
                  </a:schemeClr>
                </a:solidFill>
                <a:latin typeface="Sassoon Infant Std" panose="020B0503020103030203" pitchFamily="34" charset="0"/>
              </a:rPr>
              <a:t> June) </a:t>
            </a:r>
          </a:p>
          <a:p>
            <a:r>
              <a:rPr lang="en-GB" dirty="0">
                <a:solidFill>
                  <a:schemeClr val="tx1">
                    <a:lumMod val="65000"/>
                    <a:lumOff val="35000"/>
                  </a:schemeClr>
                </a:solidFill>
                <a:latin typeface="Sassoon Infant Std" panose="020B0503020103030203" pitchFamily="34" charset="0"/>
              </a:rPr>
              <a:t>Purchase school uniform </a:t>
            </a:r>
            <a:r>
              <a:rPr lang="en-GB" sz="1400" dirty="0">
                <a:solidFill>
                  <a:schemeClr val="tx1">
                    <a:lumMod val="65000"/>
                    <a:lumOff val="35000"/>
                  </a:schemeClr>
                </a:solidFill>
                <a:latin typeface="Sassoon Infant Std" panose="020B0503020103030203" pitchFamily="34" charset="0"/>
              </a:rPr>
              <a:t>(Second hand uniform available for donations on the 1</a:t>
            </a:r>
            <a:r>
              <a:rPr lang="en-GB" sz="1400" baseline="30000" dirty="0">
                <a:solidFill>
                  <a:schemeClr val="tx1">
                    <a:lumMod val="65000"/>
                    <a:lumOff val="35000"/>
                  </a:schemeClr>
                </a:solidFill>
                <a:latin typeface="Sassoon Infant Std" panose="020B0503020103030203" pitchFamily="34" charset="0"/>
              </a:rPr>
              <a:t>st</a:t>
            </a:r>
            <a:r>
              <a:rPr lang="en-GB" sz="1400" dirty="0">
                <a:solidFill>
                  <a:schemeClr val="tx1">
                    <a:lumMod val="65000"/>
                    <a:lumOff val="35000"/>
                  </a:schemeClr>
                </a:solidFill>
                <a:latin typeface="Sassoon Infant Std" panose="020B0503020103030203" pitchFamily="34" charset="0"/>
              </a:rPr>
              <a:t> July) </a:t>
            </a:r>
            <a:endParaRPr lang="en-GB" sz="1600" dirty="0">
              <a:solidFill>
                <a:schemeClr val="tx1">
                  <a:lumMod val="65000"/>
                  <a:lumOff val="35000"/>
                </a:schemeClr>
              </a:solidFill>
              <a:latin typeface="Sassoon Infant Std" panose="020B0503020103030203" pitchFamily="34" charset="0"/>
            </a:endParaRPr>
          </a:p>
          <a:p>
            <a:r>
              <a:rPr lang="en-GB" dirty="0">
                <a:solidFill>
                  <a:schemeClr val="tx1">
                    <a:lumMod val="65000"/>
                    <a:lumOff val="35000"/>
                  </a:schemeClr>
                </a:solidFill>
                <a:latin typeface="Sassoon Infant Std" panose="020B0503020103030203" pitchFamily="34" charset="0"/>
              </a:rPr>
              <a:t>Label all items </a:t>
            </a:r>
            <a:r>
              <a:rPr lang="en-GB" sz="1500" dirty="0">
                <a:latin typeface="Sassoon Infant Std" panose="020B0503020103030203" pitchFamily="34" charset="0"/>
              </a:rPr>
              <a:t>(Uniform, drinks bottle, shoes, snack pots) </a:t>
            </a:r>
          </a:p>
          <a:p>
            <a:r>
              <a:rPr lang="en-GB" dirty="0">
                <a:solidFill>
                  <a:schemeClr val="tx1">
                    <a:lumMod val="65000"/>
                    <a:lumOff val="35000"/>
                  </a:schemeClr>
                </a:solidFill>
                <a:latin typeface="Sassoon Infant Std" panose="020B0503020103030203" pitchFamily="34" charset="0"/>
              </a:rPr>
              <a:t>Practise independent toileting and hand washing </a:t>
            </a:r>
          </a:p>
          <a:p>
            <a:r>
              <a:rPr lang="en-GB" dirty="0">
                <a:solidFill>
                  <a:schemeClr val="tx1">
                    <a:lumMod val="65000"/>
                    <a:lumOff val="35000"/>
                  </a:schemeClr>
                </a:solidFill>
                <a:latin typeface="Sassoon Infant Std" panose="020B0503020103030203" pitchFamily="34" charset="0"/>
              </a:rPr>
              <a:t>Share stories, count objects, play games, explore outside and talk!</a:t>
            </a:r>
          </a:p>
          <a:p>
            <a:endParaRPr lang="en-GB" sz="1500" dirty="0">
              <a:solidFill>
                <a:schemeClr val="tx1">
                  <a:lumMod val="65000"/>
                  <a:lumOff val="35000"/>
                </a:schemeClr>
              </a:solidFill>
            </a:endParaRPr>
          </a:p>
        </p:txBody>
      </p:sp>
      <p:pic>
        <p:nvPicPr>
          <p:cNvPr id="5" name="Picture 4">
            <a:extLst>
              <a:ext uri="{FF2B5EF4-FFF2-40B4-BE49-F238E27FC236}">
                <a16:creationId xmlns:a16="http://schemas.microsoft.com/office/drawing/2014/main" id="{3200FB80-C8ED-7B56-E17E-5E7413714733}"/>
              </a:ext>
            </a:extLst>
          </p:cNvPr>
          <p:cNvPicPr>
            <a:picLocks noChangeAspect="1"/>
          </p:cNvPicPr>
          <p:nvPr/>
        </p:nvPicPr>
        <p:blipFill>
          <a:blip r:embed="rId4"/>
          <a:stretch>
            <a:fillRect/>
          </a:stretch>
        </p:blipFill>
        <p:spPr>
          <a:xfrm rot="5400000">
            <a:off x="8920027" y="651590"/>
            <a:ext cx="3544397" cy="2658297"/>
          </a:xfrm>
          <a:prstGeom prst="rect">
            <a:avLst/>
          </a:prstGeom>
          <a:effectLst>
            <a:softEdge rad="127000"/>
          </a:effectLst>
        </p:spPr>
      </p:pic>
      <p:pic>
        <p:nvPicPr>
          <p:cNvPr id="14" name="Picture 13">
            <a:extLst>
              <a:ext uri="{FF2B5EF4-FFF2-40B4-BE49-F238E27FC236}">
                <a16:creationId xmlns:a16="http://schemas.microsoft.com/office/drawing/2014/main" id="{1B5CB9E9-0845-04E2-51E4-F51A44003247}"/>
              </a:ext>
            </a:extLst>
          </p:cNvPr>
          <p:cNvPicPr>
            <a:picLocks noChangeAspect="1"/>
          </p:cNvPicPr>
          <p:nvPr/>
        </p:nvPicPr>
        <p:blipFill>
          <a:blip r:embed="rId5"/>
          <a:stretch>
            <a:fillRect/>
          </a:stretch>
        </p:blipFill>
        <p:spPr>
          <a:xfrm>
            <a:off x="5196113" y="1684139"/>
            <a:ext cx="2824594" cy="2135126"/>
          </a:xfrm>
          <a:prstGeom prst="rect">
            <a:avLst/>
          </a:prstGeom>
        </p:spPr>
      </p:pic>
      <p:pic>
        <p:nvPicPr>
          <p:cNvPr id="15" name="Picture 14">
            <a:extLst>
              <a:ext uri="{FF2B5EF4-FFF2-40B4-BE49-F238E27FC236}">
                <a16:creationId xmlns:a16="http://schemas.microsoft.com/office/drawing/2014/main" id="{5CBF2F0B-5910-0306-D152-1671031D9B60}"/>
              </a:ext>
            </a:extLst>
          </p:cNvPr>
          <p:cNvPicPr>
            <a:picLocks noChangeAspect="1"/>
          </p:cNvPicPr>
          <p:nvPr/>
        </p:nvPicPr>
        <p:blipFill>
          <a:blip r:embed="rId6"/>
          <a:stretch>
            <a:fillRect/>
          </a:stretch>
        </p:blipFill>
        <p:spPr>
          <a:xfrm>
            <a:off x="906454" y="1665255"/>
            <a:ext cx="1434312" cy="2204104"/>
          </a:xfrm>
          <a:prstGeom prst="rect">
            <a:avLst/>
          </a:prstGeom>
        </p:spPr>
      </p:pic>
      <p:sp>
        <p:nvSpPr>
          <p:cNvPr id="17" name="Rectangle 16">
            <a:extLst>
              <a:ext uri="{FF2B5EF4-FFF2-40B4-BE49-F238E27FC236}">
                <a16:creationId xmlns:a16="http://schemas.microsoft.com/office/drawing/2014/main" id="{C881D628-A597-FC21-6A95-25585D6BA5EB}"/>
              </a:ext>
            </a:extLst>
          </p:cNvPr>
          <p:cNvSpPr/>
          <p:nvPr/>
        </p:nvSpPr>
        <p:spPr>
          <a:xfrm>
            <a:off x="894091" y="1644837"/>
            <a:ext cx="1446675" cy="22245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8" name="Rectangle 17">
            <a:extLst>
              <a:ext uri="{FF2B5EF4-FFF2-40B4-BE49-F238E27FC236}">
                <a16:creationId xmlns:a16="http://schemas.microsoft.com/office/drawing/2014/main" id="{9E2FFC23-B290-4608-C647-88244050E2D4}"/>
              </a:ext>
            </a:extLst>
          </p:cNvPr>
          <p:cNvSpPr/>
          <p:nvPr/>
        </p:nvSpPr>
        <p:spPr>
          <a:xfrm>
            <a:off x="5156497" y="1644837"/>
            <a:ext cx="3002765" cy="22245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6350">
                <a:solidFill>
                  <a:schemeClr val="tx1"/>
                </a:solidFill>
              </a:ln>
            </a:endParaRPr>
          </a:p>
        </p:txBody>
      </p:sp>
      <p:sp>
        <p:nvSpPr>
          <p:cNvPr id="19" name="Rectangle: Rounded Corners 18">
            <a:extLst>
              <a:ext uri="{FF2B5EF4-FFF2-40B4-BE49-F238E27FC236}">
                <a16:creationId xmlns:a16="http://schemas.microsoft.com/office/drawing/2014/main" id="{86594DA7-D262-579B-0731-BE2DA2F60775}"/>
              </a:ext>
            </a:extLst>
          </p:cNvPr>
          <p:cNvSpPr/>
          <p:nvPr/>
        </p:nvSpPr>
        <p:spPr>
          <a:xfrm>
            <a:off x="2423742" y="1634045"/>
            <a:ext cx="2621241" cy="2235314"/>
          </a:xfrm>
          <a:prstGeom prst="roundRect">
            <a:avLst/>
          </a:prstGeom>
          <a:solidFill>
            <a:srgbClr val="DEECC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lvl="0" defTabSz="914400">
              <a:spcBef>
                <a:spcPct val="0"/>
              </a:spcBef>
              <a:defRPr/>
            </a:pPr>
            <a:r>
              <a:rPr lang="en-US" sz="1400" dirty="0">
                <a:solidFill>
                  <a:schemeClr val="tx1">
                    <a:lumMod val="85000"/>
                    <a:lumOff val="15000"/>
                  </a:schemeClr>
                </a:solidFill>
                <a:latin typeface="Sassoon Infant Std" panose="020B0503020103030203" pitchFamily="34" charset="0"/>
              </a:rPr>
              <a:t>As you came in you should have been given your </a:t>
            </a:r>
            <a:r>
              <a:rPr lang="en-US" sz="1400" b="1" dirty="0">
                <a:solidFill>
                  <a:schemeClr val="tx1">
                    <a:lumMod val="85000"/>
                    <a:lumOff val="15000"/>
                  </a:schemeClr>
                </a:solidFill>
                <a:latin typeface="Sassoon Infant Std" panose="020B0503020103030203" pitchFamily="34" charset="0"/>
              </a:rPr>
              <a:t>New Starter Checklist and QR code letter.</a:t>
            </a:r>
            <a:r>
              <a:rPr lang="en-US" sz="1400" dirty="0">
                <a:solidFill>
                  <a:schemeClr val="tx1">
                    <a:lumMod val="85000"/>
                    <a:lumOff val="15000"/>
                  </a:schemeClr>
                </a:solidFill>
                <a:latin typeface="Sassoon Infant Std" panose="020B0503020103030203" pitchFamily="34" charset="0"/>
              </a:rPr>
              <a:t> This QR code will take you to all of the forms on the website.  If you have any problems accessing these forms online, please let us know.</a:t>
            </a:r>
          </a:p>
        </p:txBody>
      </p:sp>
      <p:sp>
        <p:nvSpPr>
          <p:cNvPr id="22" name="Rectangle 21">
            <a:extLst>
              <a:ext uri="{FF2B5EF4-FFF2-40B4-BE49-F238E27FC236}">
                <a16:creationId xmlns:a16="http://schemas.microsoft.com/office/drawing/2014/main" id="{11BBA323-B710-00F9-1BEC-21F28A47E692}"/>
              </a:ext>
            </a:extLst>
          </p:cNvPr>
          <p:cNvSpPr/>
          <p:nvPr/>
        </p:nvSpPr>
        <p:spPr>
          <a:xfrm>
            <a:off x="8624590" y="4325686"/>
            <a:ext cx="1339770" cy="11310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F3AC694-199F-AAA4-8886-8187902197D3}"/>
              </a:ext>
            </a:extLst>
          </p:cNvPr>
          <p:cNvPicPr>
            <a:picLocks noChangeAspect="1"/>
          </p:cNvPicPr>
          <p:nvPr/>
        </p:nvPicPr>
        <p:blipFill>
          <a:blip r:embed="rId7"/>
          <a:srcRect r="6299"/>
          <a:stretch>
            <a:fillRect/>
          </a:stretch>
        </p:blipFill>
        <p:spPr>
          <a:xfrm>
            <a:off x="8624590" y="3819265"/>
            <a:ext cx="3569789" cy="2857316"/>
          </a:xfrm>
          <a:prstGeom prst="rect">
            <a:avLst/>
          </a:prstGeom>
          <a:effectLst>
            <a:softEdge rad="127000"/>
          </a:effectLst>
        </p:spPr>
      </p:pic>
    </p:spTree>
    <p:extLst>
      <p:ext uri="{BB962C8B-B14F-4D97-AF65-F5344CB8AC3E}">
        <p14:creationId xmlns:p14="http://schemas.microsoft.com/office/powerpoint/2010/main" val="438553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F48AD1-CAD1-F20C-7557-C9DD4E1842C6}"/>
              </a:ext>
            </a:extLst>
          </p:cNvPr>
          <p:cNvSpPr/>
          <p:nvPr/>
        </p:nvSpPr>
        <p:spPr>
          <a:xfrm>
            <a:off x="856527" y="-1"/>
            <a:ext cx="1643605" cy="2210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E2F9A172-AAB7-6479-1338-F7997FCA9DC9}"/>
              </a:ext>
            </a:extLst>
          </p:cNvPr>
          <p:cNvSpPr txBox="1">
            <a:spLocks/>
          </p:cNvSpPr>
          <p:nvPr/>
        </p:nvSpPr>
        <p:spPr>
          <a:xfrm>
            <a:off x="317368" y="623543"/>
            <a:ext cx="438962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339D68"/>
                </a:solidFill>
                <a:latin typeface="Sassoon Infant Std" panose="020B0503020103030203" pitchFamily="34" charset="0"/>
              </a:rPr>
              <a:t>Classroom Activities</a:t>
            </a:r>
          </a:p>
        </p:txBody>
      </p:sp>
      <p:pic>
        <p:nvPicPr>
          <p:cNvPr id="15" name="Picture 14">
            <a:extLst>
              <a:ext uri="{FF2B5EF4-FFF2-40B4-BE49-F238E27FC236}">
                <a16:creationId xmlns:a16="http://schemas.microsoft.com/office/drawing/2014/main" id="{ECD15B23-7527-87AE-85F8-87EBB4B96BF3}"/>
              </a:ext>
            </a:extLst>
          </p:cNvPr>
          <p:cNvPicPr>
            <a:picLocks noChangeAspect="1"/>
          </p:cNvPicPr>
          <p:nvPr/>
        </p:nvPicPr>
        <p:blipFill>
          <a:blip r:embed="rId3"/>
          <a:stretch>
            <a:fillRect/>
          </a:stretch>
        </p:blipFill>
        <p:spPr>
          <a:xfrm>
            <a:off x="401416" y="1198099"/>
            <a:ext cx="4013922" cy="171687"/>
          </a:xfrm>
          <a:prstGeom prst="rect">
            <a:avLst/>
          </a:prstGeom>
        </p:spPr>
      </p:pic>
      <p:sp>
        <p:nvSpPr>
          <p:cNvPr id="2" name="Rectangle 1">
            <a:extLst>
              <a:ext uri="{FF2B5EF4-FFF2-40B4-BE49-F238E27FC236}">
                <a16:creationId xmlns:a16="http://schemas.microsoft.com/office/drawing/2014/main" id="{55A797FD-D5F6-62C1-2E6B-08A13D50434C}"/>
              </a:ext>
            </a:extLst>
          </p:cNvPr>
          <p:cNvSpPr/>
          <p:nvPr/>
        </p:nvSpPr>
        <p:spPr>
          <a:xfrm>
            <a:off x="5089218" y="0"/>
            <a:ext cx="3081617" cy="3944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4">
            <a:extLst>
              <a:ext uri="{FF2B5EF4-FFF2-40B4-BE49-F238E27FC236}">
                <a16:creationId xmlns:a16="http://schemas.microsoft.com/office/drawing/2014/main" id="{3146D9A3-EA4C-212C-EC81-F5C1964C3703}"/>
              </a:ext>
            </a:extLst>
          </p:cNvPr>
          <p:cNvSpPr txBox="1"/>
          <p:nvPr/>
        </p:nvSpPr>
        <p:spPr>
          <a:xfrm>
            <a:off x="2152885" y="2647317"/>
            <a:ext cx="7046498" cy="15633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endParaRPr lang="en-US" sz="800" kern="1200" dirty="0"/>
          </a:p>
        </p:txBody>
      </p:sp>
      <p:grpSp>
        <p:nvGrpSpPr>
          <p:cNvPr id="19" name="Group 18">
            <a:extLst>
              <a:ext uri="{FF2B5EF4-FFF2-40B4-BE49-F238E27FC236}">
                <a16:creationId xmlns:a16="http://schemas.microsoft.com/office/drawing/2014/main" id="{CA873A8C-A93B-0E15-A882-176EC34E0905}"/>
              </a:ext>
            </a:extLst>
          </p:cNvPr>
          <p:cNvGrpSpPr/>
          <p:nvPr/>
        </p:nvGrpSpPr>
        <p:grpSpPr>
          <a:xfrm>
            <a:off x="349739" y="1680552"/>
            <a:ext cx="7215646" cy="1774669"/>
            <a:chOff x="0" y="598467"/>
            <a:chExt cx="7215646" cy="963734"/>
          </a:xfrm>
        </p:grpSpPr>
        <p:sp>
          <p:nvSpPr>
            <p:cNvPr id="20" name="Rectangle: Rounded Corners 19">
              <a:extLst>
                <a:ext uri="{FF2B5EF4-FFF2-40B4-BE49-F238E27FC236}">
                  <a16:creationId xmlns:a16="http://schemas.microsoft.com/office/drawing/2014/main" id="{92A0140D-24CE-C91D-7658-EF82BF9C481A}"/>
                </a:ext>
              </a:extLst>
            </p:cNvPr>
            <p:cNvSpPr/>
            <p:nvPr/>
          </p:nvSpPr>
          <p:spPr>
            <a:xfrm>
              <a:off x="0" y="598467"/>
              <a:ext cx="7215646" cy="963734"/>
            </a:xfrm>
            <a:prstGeom prst="roundRect">
              <a:avLst/>
            </a:prstGeom>
            <a:solidFill>
              <a:srgbClr val="DEECC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Rectangle: Rounded Corners 4">
              <a:extLst>
                <a:ext uri="{FF2B5EF4-FFF2-40B4-BE49-F238E27FC236}">
                  <a16:creationId xmlns:a16="http://schemas.microsoft.com/office/drawing/2014/main" id="{224873D7-9BAC-28C1-3659-EED3D04353B9}"/>
                </a:ext>
              </a:extLst>
            </p:cNvPr>
            <p:cNvSpPr txBox="1"/>
            <p:nvPr/>
          </p:nvSpPr>
          <p:spPr>
            <a:xfrm>
              <a:off x="47046" y="645513"/>
              <a:ext cx="7121554" cy="869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algn="l" defTabSz="311150">
                <a:lnSpc>
                  <a:spcPct val="90000"/>
                </a:lnSpc>
                <a:spcBef>
                  <a:spcPct val="0"/>
                </a:spcBef>
                <a:spcAft>
                  <a:spcPct val="35000"/>
                </a:spcAft>
                <a:buNone/>
              </a:pPr>
              <a:endParaRPr lang="en-US" sz="900" kern="1200" dirty="0"/>
            </a:p>
          </p:txBody>
        </p:sp>
      </p:grpSp>
      <p:sp>
        <p:nvSpPr>
          <p:cNvPr id="23" name="TextBox 22">
            <a:extLst>
              <a:ext uri="{FF2B5EF4-FFF2-40B4-BE49-F238E27FC236}">
                <a16:creationId xmlns:a16="http://schemas.microsoft.com/office/drawing/2014/main" id="{A0E06B98-2151-36D2-415D-438F16AB8422}"/>
              </a:ext>
            </a:extLst>
          </p:cNvPr>
          <p:cNvSpPr txBox="1"/>
          <p:nvPr/>
        </p:nvSpPr>
        <p:spPr>
          <a:xfrm>
            <a:off x="489316" y="1798928"/>
            <a:ext cx="7059260" cy="1569660"/>
          </a:xfrm>
          <a:prstGeom prst="rect">
            <a:avLst/>
          </a:prstGeom>
          <a:noFill/>
        </p:spPr>
        <p:txBody>
          <a:bodyPr wrap="square">
            <a:spAutoFit/>
          </a:bodyPr>
          <a:lstStyle/>
          <a:p>
            <a:pPr lvl="0" rtl="0"/>
            <a:r>
              <a:rPr lang="en-US" sz="1600" dirty="0">
                <a:solidFill>
                  <a:schemeClr val="tx1">
                    <a:lumMod val="85000"/>
                    <a:lumOff val="15000"/>
                  </a:schemeClr>
                </a:solidFill>
                <a:latin typeface="Sassoon Infant Std" panose="020B0503020103030203" pitchFamily="34" charset="0"/>
              </a:rPr>
              <a:t>Attached to the front of your pack is a </a:t>
            </a:r>
            <a:r>
              <a:rPr lang="en-US" sz="1600" b="1" dirty="0">
                <a:solidFill>
                  <a:schemeClr val="tx1">
                    <a:lumMod val="85000"/>
                    <a:lumOff val="15000"/>
                  </a:schemeClr>
                </a:solidFill>
                <a:latin typeface="Sassoon Infant Std" panose="020B0503020103030203" pitchFamily="34" charset="0"/>
              </a:rPr>
              <a:t>‘Key Information’ slip</a:t>
            </a:r>
            <a:r>
              <a:rPr lang="en-US" sz="1600" dirty="0">
                <a:solidFill>
                  <a:schemeClr val="tx1">
                    <a:lumMod val="85000"/>
                    <a:lumOff val="15000"/>
                  </a:schemeClr>
                </a:solidFill>
                <a:latin typeface="Sassoon Infant Std" panose="020B0503020103030203" pitchFamily="34" charset="0"/>
              </a:rPr>
              <a:t>. Please complete this in the classroom and place it in one of the trays before you leave. This is to ensure we have all of the correct information to help us prepare for home visits, etc. Please check your address, check the spelling of your child’s name and add the preferred name if applicable and add email addresses and phone numbers for parent contacts. </a:t>
            </a:r>
          </a:p>
        </p:txBody>
      </p:sp>
      <p:grpSp>
        <p:nvGrpSpPr>
          <p:cNvPr id="24" name="Group 23">
            <a:extLst>
              <a:ext uri="{FF2B5EF4-FFF2-40B4-BE49-F238E27FC236}">
                <a16:creationId xmlns:a16="http://schemas.microsoft.com/office/drawing/2014/main" id="{C80FFC74-F6EE-5184-67E4-C20DF8A58FC3}"/>
              </a:ext>
            </a:extLst>
          </p:cNvPr>
          <p:cNvGrpSpPr/>
          <p:nvPr/>
        </p:nvGrpSpPr>
        <p:grpSpPr>
          <a:xfrm>
            <a:off x="366297" y="3761309"/>
            <a:ext cx="7215646" cy="980491"/>
            <a:chOff x="64781" y="-531195"/>
            <a:chExt cx="7215646" cy="1238733"/>
          </a:xfrm>
        </p:grpSpPr>
        <p:sp>
          <p:nvSpPr>
            <p:cNvPr id="25" name="Rectangle: Rounded Corners 24">
              <a:extLst>
                <a:ext uri="{FF2B5EF4-FFF2-40B4-BE49-F238E27FC236}">
                  <a16:creationId xmlns:a16="http://schemas.microsoft.com/office/drawing/2014/main" id="{03E67642-9755-2EE3-0230-2A22FBBB6E74}"/>
                </a:ext>
              </a:extLst>
            </p:cNvPr>
            <p:cNvSpPr/>
            <p:nvPr/>
          </p:nvSpPr>
          <p:spPr>
            <a:xfrm>
              <a:off x="64781" y="-531195"/>
              <a:ext cx="7215646" cy="1238733"/>
            </a:xfrm>
            <a:prstGeom prst="roundRect">
              <a:avLst/>
            </a:prstGeom>
            <a:solidFill>
              <a:srgbClr val="DEECC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6" name="Rectangle: Rounded Corners 4">
              <a:extLst>
                <a:ext uri="{FF2B5EF4-FFF2-40B4-BE49-F238E27FC236}">
                  <a16:creationId xmlns:a16="http://schemas.microsoft.com/office/drawing/2014/main" id="{99CECEEB-40FF-1F84-4975-5DE281700C7B}"/>
                </a:ext>
              </a:extLst>
            </p:cNvPr>
            <p:cNvSpPr txBox="1"/>
            <p:nvPr/>
          </p:nvSpPr>
          <p:spPr>
            <a:xfrm>
              <a:off x="142315" y="-475820"/>
              <a:ext cx="7121554" cy="1165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311150">
                <a:lnSpc>
                  <a:spcPct val="90000"/>
                </a:lnSpc>
                <a:spcBef>
                  <a:spcPct val="0"/>
                </a:spcBef>
                <a:spcAft>
                  <a:spcPct val="35000"/>
                </a:spcAft>
              </a:pPr>
              <a:r>
                <a:rPr lang="en-US" sz="1600" b="1" kern="1200" dirty="0">
                  <a:solidFill>
                    <a:schemeClr val="tx1">
                      <a:lumMod val="85000"/>
                      <a:lumOff val="15000"/>
                    </a:schemeClr>
                  </a:solidFill>
                  <a:latin typeface="Sassoon Infant Std" panose="020B0503020103030203" pitchFamily="34" charset="0"/>
                </a:rPr>
                <a:t>Download the MCAS App</a:t>
              </a:r>
              <a:r>
                <a:rPr lang="en-US" sz="1600" kern="1200" dirty="0">
                  <a:solidFill>
                    <a:schemeClr val="tx1">
                      <a:lumMod val="85000"/>
                      <a:lumOff val="15000"/>
                    </a:schemeClr>
                  </a:solidFill>
                  <a:latin typeface="Sassoon Infant Std" panose="020B0503020103030203" pitchFamily="34" charset="0"/>
                </a:rPr>
                <a:t>.</a:t>
              </a:r>
            </a:p>
            <a:p>
              <a:pPr lvl="0" defTabSz="311150">
                <a:lnSpc>
                  <a:spcPct val="90000"/>
                </a:lnSpc>
                <a:spcBef>
                  <a:spcPct val="0"/>
                </a:spcBef>
                <a:spcAft>
                  <a:spcPct val="35000"/>
                </a:spcAft>
              </a:pPr>
              <a:r>
                <a:rPr lang="en-US" sz="1600" kern="1200" dirty="0">
                  <a:solidFill>
                    <a:schemeClr val="tx1">
                      <a:lumMod val="85000"/>
                      <a:lumOff val="15000"/>
                    </a:schemeClr>
                  </a:solidFill>
                  <a:latin typeface="Sassoon Infant Std" panose="020B0503020103030203" pitchFamily="34" charset="0"/>
                </a:rPr>
                <a:t>The office staff will be in touch with your login. If you have any problems logging in the office staff will be happy to help at any of the induction sessions. </a:t>
              </a:r>
              <a:endParaRPr lang="en-US" sz="1600" kern="1200" dirty="0"/>
            </a:p>
          </p:txBody>
        </p:sp>
      </p:grpSp>
      <p:sp>
        <p:nvSpPr>
          <p:cNvPr id="27" name="Rectangle: Rounded Corners 26">
            <a:extLst>
              <a:ext uri="{FF2B5EF4-FFF2-40B4-BE49-F238E27FC236}">
                <a16:creationId xmlns:a16="http://schemas.microsoft.com/office/drawing/2014/main" id="{A010C3DD-9E7B-AEE0-9C9E-D82277C64FFB}"/>
              </a:ext>
            </a:extLst>
          </p:cNvPr>
          <p:cNvSpPr/>
          <p:nvPr/>
        </p:nvSpPr>
        <p:spPr>
          <a:xfrm>
            <a:off x="395224" y="5055941"/>
            <a:ext cx="7215646" cy="1004433"/>
          </a:xfrm>
          <a:prstGeom prst="roundRect">
            <a:avLst/>
          </a:prstGeom>
          <a:solidFill>
            <a:srgbClr val="DEECC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Rectangle: Rounded Corners 4">
            <a:extLst>
              <a:ext uri="{FF2B5EF4-FFF2-40B4-BE49-F238E27FC236}">
                <a16:creationId xmlns:a16="http://schemas.microsoft.com/office/drawing/2014/main" id="{BB5694BF-FA55-D0F0-7E38-874188A08BAC}"/>
              </a:ext>
            </a:extLst>
          </p:cNvPr>
          <p:cNvSpPr txBox="1"/>
          <p:nvPr/>
        </p:nvSpPr>
        <p:spPr>
          <a:xfrm>
            <a:off x="489316" y="5001183"/>
            <a:ext cx="7121554" cy="922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311150">
              <a:lnSpc>
                <a:spcPct val="90000"/>
              </a:lnSpc>
              <a:spcBef>
                <a:spcPct val="0"/>
              </a:spcBef>
              <a:spcAft>
                <a:spcPct val="35000"/>
              </a:spcAft>
            </a:pPr>
            <a:r>
              <a:rPr lang="en-US" sz="1600" b="1" kern="1200" dirty="0">
                <a:solidFill>
                  <a:schemeClr val="tx1">
                    <a:lumMod val="85000"/>
                    <a:lumOff val="15000"/>
                  </a:schemeClr>
                </a:solidFill>
                <a:latin typeface="Sassoon Infant Std" panose="020B0503020103030203" pitchFamily="34" charset="0"/>
              </a:rPr>
              <a:t>Ask any questions </a:t>
            </a:r>
          </a:p>
        </p:txBody>
      </p:sp>
      <p:pic>
        <p:nvPicPr>
          <p:cNvPr id="6" name="Picture 5">
            <a:extLst>
              <a:ext uri="{FF2B5EF4-FFF2-40B4-BE49-F238E27FC236}">
                <a16:creationId xmlns:a16="http://schemas.microsoft.com/office/drawing/2014/main" id="{89C15B9A-6971-EA3E-1B3D-E9D2C4B54F20}"/>
              </a:ext>
            </a:extLst>
          </p:cNvPr>
          <p:cNvPicPr>
            <a:picLocks noChangeAspect="1"/>
          </p:cNvPicPr>
          <p:nvPr/>
        </p:nvPicPr>
        <p:blipFill>
          <a:blip r:embed="rId4"/>
          <a:stretch>
            <a:fillRect/>
          </a:stretch>
        </p:blipFill>
        <p:spPr>
          <a:xfrm rot="418529">
            <a:off x="7988077" y="768318"/>
            <a:ext cx="3883334" cy="2690374"/>
          </a:xfrm>
          <a:prstGeom prst="rect">
            <a:avLst/>
          </a:prstGeom>
        </p:spPr>
      </p:pic>
      <p:pic>
        <p:nvPicPr>
          <p:cNvPr id="3" name="Picture 2" descr="MyChildAtSchool - Login">
            <a:extLst>
              <a:ext uri="{FF2B5EF4-FFF2-40B4-BE49-F238E27FC236}">
                <a16:creationId xmlns:a16="http://schemas.microsoft.com/office/drawing/2014/main" id="{871D1C22-9044-ED1A-DE90-D8BC9D1B9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9083" y="4055216"/>
            <a:ext cx="2812170" cy="507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C90324-6D4D-94A9-3F24-8B03E2E85198}"/>
              </a:ext>
            </a:extLst>
          </p:cNvPr>
          <p:cNvSpPr txBox="1"/>
          <p:nvPr/>
        </p:nvSpPr>
        <p:spPr>
          <a:xfrm rot="548401">
            <a:off x="7940850" y="4989928"/>
            <a:ext cx="2067339" cy="1446550"/>
          </a:xfrm>
          <a:prstGeom prst="rect">
            <a:avLst/>
          </a:prstGeom>
          <a:noFill/>
        </p:spPr>
        <p:txBody>
          <a:bodyPr wrap="square" rtlCol="0">
            <a:spAutoFit/>
          </a:bodyPr>
          <a:lstStyle/>
          <a:p>
            <a:r>
              <a:rPr lang="en-GB" sz="8800" b="1" dirty="0">
                <a:latin typeface="Sassoon Infant Std" panose="020B0503020103030203" pitchFamily="34" charset="0"/>
              </a:rPr>
              <a:t>?</a:t>
            </a:r>
          </a:p>
        </p:txBody>
      </p:sp>
    </p:spTree>
    <p:extLst>
      <p:ext uri="{BB962C8B-B14F-4D97-AF65-F5344CB8AC3E}">
        <p14:creationId xmlns:p14="http://schemas.microsoft.com/office/powerpoint/2010/main" val="247153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1C66-8B88-4FDA-AFA7-4549E31005F8}"/>
              </a:ext>
            </a:extLst>
          </p:cNvPr>
          <p:cNvSpPr>
            <a:spLocks noGrp="1"/>
          </p:cNvSpPr>
          <p:nvPr>
            <p:ph type="title"/>
          </p:nvPr>
        </p:nvSpPr>
        <p:spPr>
          <a:xfrm>
            <a:off x="838200" y="4359173"/>
            <a:ext cx="10515600" cy="782638"/>
          </a:xfrm>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1607444" y="5609953"/>
            <a:ext cx="7366026" cy="946532"/>
          </a:xfrm>
        </p:spPr>
        <p:txBody>
          <a:bodyPr/>
          <a:lstStyle/>
          <a:p>
            <a:r>
              <a:rPr lang="en-GB" dirty="0"/>
              <a:t>Tonight’s presentation will be available on our website</a:t>
            </a:r>
          </a:p>
          <a:p>
            <a:r>
              <a:rPr lang="en-GB" dirty="0"/>
              <a:t>www.northtownschool.org.uk </a:t>
            </a:r>
            <a:endParaRPr lang="en-US" dirty="0"/>
          </a:p>
          <a:p>
            <a:endParaRPr lang="ru-RU" dirty="0"/>
          </a:p>
        </p:txBody>
      </p:sp>
      <p:sp>
        <p:nvSpPr>
          <p:cNvPr id="7" name="Rectangle 6"/>
          <p:cNvSpPr/>
          <p:nvPr/>
        </p:nvSpPr>
        <p:spPr>
          <a:xfrm>
            <a:off x="2809762" y="523099"/>
            <a:ext cx="4675363" cy="4789324"/>
          </a:xfrm>
          <a:prstGeom prst="rect">
            <a:avLst/>
          </a:prstGeom>
        </p:spPr>
        <p:txBody>
          <a:bodyPr wrap="square">
            <a:spAutoFit/>
          </a:bodyPr>
          <a:lstStyle/>
          <a:p>
            <a:pPr algn="ctr">
              <a:lnSpc>
                <a:spcPct val="107000"/>
              </a:lnSpc>
              <a:spcAft>
                <a:spcPts val="800"/>
              </a:spcAft>
            </a:pPr>
            <a:r>
              <a:rPr lang="en-GB" sz="7200" dirty="0">
                <a:solidFill>
                  <a:srgbClr val="FF0000"/>
                </a:solidFill>
                <a:latin typeface="Sassoon Infant Std" panose="020B0503020103030203" pitchFamily="34" charset="0"/>
                <a:ea typeface="Calibri" panose="020F0502020204030204" pitchFamily="34" charset="0"/>
                <a:cs typeface="Times New Roman" panose="02020603050405020304" pitchFamily="18" charset="0"/>
              </a:rPr>
              <a:t>N</a:t>
            </a:r>
            <a:r>
              <a:rPr lang="en-GB" sz="7200" dirty="0">
                <a:solidFill>
                  <a:srgbClr val="FFC000"/>
                </a:solidFill>
                <a:latin typeface="Sassoon Infant Std" panose="020B0503020103030203" pitchFamily="34" charset="0"/>
                <a:ea typeface="Calibri" panose="020F0502020204030204" pitchFamily="34" charset="0"/>
                <a:cs typeface="Times New Roman" panose="02020603050405020304" pitchFamily="18" charset="0"/>
              </a:rPr>
              <a:t>o</a:t>
            </a:r>
            <a:r>
              <a:rPr lang="en-GB" sz="7200" dirty="0">
                <a:solidFill>
                  <a:srgbClr val="FFFF00"/>
                </a:solidFill>
                <a:latin typeface="Sassoon Infant Std" panose="020B0503020103030203" pitchFamily="34" charset="0"/>
                <a:ea typeface="Calibri" panose="020F0502020204030204" pitchFamily="34" charset="0"/>
                <a:cs typeface="Times New Roman" panose="02020603050405020304" pitchFamily="18" charset="0"/>
              </a:rPr>
              <a:t>r</a:t>
            </a:r>
            <a:r>
              <a:rPr lang="en-GB" sz="7200" dirty="0">
                <a:solidFill>
                  <a:srgbClr val="92D050"/>
                </a:solidFill>
                <a:latin typeface="Sassoon Infant Std" panose="020B0503020103030203" pitchFamily="34" charset="0"/>
                <a:ea typeface="Calibri" panose="020F0502020204030204" pitchFamily="34" charset="0"/>
                <a:cs typeface="Times New Roman" panose="02020603050405020304" pitchFamily="18" charset="0"/>
              </a:rPr>
              <a:t>t</a:t>
            </a:r>
            <a:r>
              <a:rPr lang="en-GB" sz="7200" dirty="0">
                <a:solidFill>
                  <a:srgbClr val="00B050"/>
                </a:solidFill>
                <a:latin typeface="Sassoon Infant Std" panose="020B0503020103030203" pitchFamily="34" charset="0"/>
                <a:ea typeface="Calibri" panose="020F0502020204030204" pitchFamily="34" charset="0"/>
                <a:cs typeface="Times New Roman" panose="02020603050405020304" pitchFamily="18" charset="0"/>
              </a:rPr>
              <a:t>h</a:t>
            </a:r>
            <a:r>
              <a:rPr lang="en-GB" sz="7200" dirty="0">
                <a:latin typeface="Sassoon Infant Std" panose="020B0503020103030203" pitchFamily="34" charset="0"/>
                <a:ea typeface="Calibri" panose="020F0502020204030204" pitchFamily="34" charset="0"/>
                <a:cs typeface="Times New Roman" panose="02020603050405020304" pitchFamily="18" charset="0"/>
              </a:rPr>
              <a:t> </a:t>
            </a:r>
            <a:r>
              <a:rPr lang="en-GB" sz="7200" dirty="0">
                <a:solidFill>
                  <a:srgbClr val="00B0F0"/>
                </a:solidFill>
                <a:latin typeface="Sassoon Infant Std" panose="020B0503020103030203" pitchFamily="34" charset="0"/>
                <a:ea typeface="Calibri" panose="020F0502020204030204" pitchFamily="34" charset="0"/>
                <a:cs typeface="Times New Roman" panose="02020603050405020304" pitchFamily="18" charset="0"/>
              </a:rPr>
              <a:t>T</a:t>
            </a:r>
            <a:r>
              <a:rPr lang="en-GB" sz="7200" dirty="0">
                <a:solidFill>
                  <a:srgbClr val="0070C0"/>
                </a:solidFill>
                <a:latin typeface="Sassoon Infant Std" panose="020B0503020103030203" pitchFamily="34" charset="0"/>
                <a:ea typeface="Calibri" panose="020F0502020204030204" pitchFamily="34" charset="0"/>
                <a:cs typeface="Times New Roman" panose="02020603050405020304" pitchFamily="18" charset="0"/>
              </a:rPr>
              <a:t>o</a:t>
            </a:r>
            <a:r>
              <a:rPr lang="en-GB" sz="7200" dirty="0">
                <a:solidFill>
                  <a:srgbClr val="7030A0"/>
                </a:solidFill>
                <a:latin typeface="Sassoon Infant Std" panose="020B0503020103030203" pitchFamily="34" charset="0"/>
                <a:ea typeface="Calibri" panose="020F0502020204030204" pitchFamily="34" charset="0"/>
                <a:cs typeface="Times New Roman" panose="02020603050405020304" pitchFamily="18" charset="0"/>
              </a:rPr>
              <a:t>w</a:t>
            </a:r>
            <a:r>
              <a:rPr lang="en-GB" sz="7200" dirty="0">
                <a:solidFill>
                  <a:srgbClr val="FF3399"/>
                </a:solidFill>
                <a:latin typeface="Sassoon Infant Std" panose="020B0503020103030203" pitchFamily="34" charset="0"/>
                <a:ea typeface="Calibri" panose="020F0502020204030204" pitchFamily="34" charset="0"/>
                <a:cs typeface="Times New Roman" panose="02020603050405020304" pitchFamily="18" charset="0"/>
              </a:rPr>
              <a:t>n </a:t>
            </a:r>
            <a:r>
              <a:rPr lang="en-GB" sz="7200" dirty="0">
                <a:solidFill>
                  <a:srgbClr val="FF0000"/>
                </a:solidFill>
                <a:latin typeface="Sassoon Infant Std" panose="020B0503020103030203" pitchFamily="34" charset="0"/>
                <a:ea typeface="Calibri" panose="020F0502020204030204" pitchFamily="34" charset="0"/>
                <a:cs typeface="Times New Roman" panose="02020603050405020304" pitchFamily="18" charset="0"/>
              </a:rPr>
              <a:t>P</a:t>
            </a:r>
            <a:r>
              <a:rPr lang="en-GB" sz="7200" dirty="0">
                <a:solidFill>
                  <a:srgbClr val="FFC000"/>
                </a:solidFill>
                <a:latin typeface="Sassoon Infant Std" panose="020B0503020103030203" pitchFamily="34" charset="0"/>
                <a:ea typeface="Calibri" panose="020F0502020204030204" pitchFamily="34" charset="0"/>
                <a:cs typeface="Times New Roman" panose="02020603050405020304" pitchFamily="18" charset="0"/>
              </a:rPr>
              <a:t>r</a:t>
            </a:r>
            <a:r>
              <a:rPr lang="en-GB" sz="7200" dirty="0">
                <a:solidFill>
                  <a:srgbClr val="FFFF00"/>
                </a:solidFill>
                <a:latin typeface="Sassoon Infant Std" panose="020B0503020103030203" pitchFamily="34" charset="0"/>
                <a:ea typeface="Calibri" panose="020F0502020204030204" pitchFamily="34" charset="0"/>
                <a:cs typeface="Times New Roman" panose="02020603050405020304" pitchFamily="18" charset="0"/>
              </a:rPr>
              <a:t>i</a:t>
            </a:r>
            <a:r>
              <a:rPr lang="en-GB" sz="7200" dirty="0">
                <a:solidFill>
                  <a:srgbClr val="92D050"/>
                </a:solidFill>
                <a:latin typeface="Sassoon Infant Std" panose="020B0503020103030203" pitchFamily="34" charset="0"/>
                <a:ea typeface="Calibri" panose="020F0502020204030204" pitchFamily="34" charset="0"/>
                <a:cs typeface="Times New Roman" panose="02020603050405020304" pitchFamily="18" charset="0"/>
              </a:rPr>
              <a:t>m</a:t>
            </a:r>
            <a:r>
              <a:rPr lang="en-GB" sz="7200" dirty="0">
                <a:solidFill>
                  <a:srgbClr val="00B050"/>
                </a:solidFill>
                <a:latin typeface="Sassoon Infant Std" panose="020B0503020103030203" pitchFamily="34" charset="0"/>
                <a:ea typeface="Calibri" panose="020F0502020204030204" pitchFamily="34" charset="0"/>
                <a:cs typeface="Times New Roman" panose="02020603050405020304" pitchFamily="18" charset="0"/>
              </a:rPr>
              <a:t>a</a:t>
            </a:r>
            <a:r>
              <a:rPr lang="en-GB" sz="7200" dirty="0">
                <a:solidFill>
                  <a:srgbClr val="00B0F0"/>
                </a:solidFill>
                <a:latin typeface="Sassoon Infant Std" panose="020B0503020103030203" pitchFamily="34" charset="0"/>
                <a:ea typeface="Calibri" panose="020F0502020204030204" pitchFamily="34" charset="0"/>
                <a:cs typeface="Times New Roman" panose="02020603050405020304" pitchFamily="18" charset="0"/>
              </a:rPr>
              <a:t>r</a:t>
            </a:r>
            <a:r>
              <a:rPr lang="en-GB" sz="7200" dirty="0">
                <a:solidFill>
                  <a:srgbClr val="0070C0"/>
                </a:solidFill>
                <a:latin typeface="Sassoon Infant Std" panose="020B0503020103030203" pitchFamily="34" charset="0"/>
                <a:ea typeface="Calibri" panose="020F0502020204030204" pitchFamily="34" charset="0"/>
                <a:cs typeface="Times New Roman" panose="02020603050405020304" pitchFamily="18" charset="0"/>
              </a:rPr>
              <a:t>y</a:t>
            </a:r>
            <a:r>
              <a:rPr lang="en-GB" sz="7200" dirty="0">
                <a:latin typeface="Sassoon Infant Std" panose="020B0503020103030203" pitchFamily="34" charset="0"/>
                <a:ea typeface="Calibri" panose="020F0502020204030204" pitchFamily="34" charset="0"/>
                <a:cs typeface="Times New Roman" panose="02020603050405020304" pitchFamily="18" charset="0"/>
              </a:rPr>
              <a:t> </a:t>
            </a:r>
            <a:r>
              <a:rPr lang="en-GB" sz="7200" dirty="0">
                <a:solidFill>
                  <a:srgbClr val="7030A0"/>
                </a:solidFill>
                <a:latin typeface="Sassoon Infant Std" panose="020B0503020103030203" pitchFamily="34" charset="0"/>
                <a:ea typeface="Calibri" panose="020F0502020204030204" pitchFamily="34" charset="0"/>
                <a:cs typeface="Times New Roman" panose="02020603050405020304" pitchFamily="18" charset="0"/>
              </a:rPr>
              <a:t>S</a:t>
            </a:r>
            <a:r>
              <a:rPr lang="en-GB" sz="7200" dirty="0">
                <a:solidFill>
                  <a:srgbClr val="FF3399"/>
                </a:solidFill>
                <a:latin typeface="Sassoon Infant Std" panose="020B0503020103030203" pitchFamily="34" charset="0"/>
                <a:ea typeface="Calibri" panose="020F0502020204030204" pitchFamily="34" charset="0"/>
                <a:cs typeface="Times New Roman" panose="02020603050405020304" pitchFamily="18" charset="0"/>
              </a:rPr>
              <a:t>c</a:t>
            </a:r>
            <a:r>
              <a:rPr lang="en-GB" sz="7200" dirty="0">
                <a:solidFill>
                  <a:srgbClr val="FF0000"/>
                </a:solidFill>
                <a:latin typeface="Sassoon Infant Std" panose="020B0503020103030203" pitchFamily="34" charset="0"/>
                <a:ea typeface="Calibri" panose="020F0502020204030204" pitchFamily="34" charset="0"/>
                <a:cs typeface="Times New Roman" panose="02020603050405020304" pitchFamily="18" charset="0"/>
              </a:rPr>
              <a:t>h</a:t>
            </a:r>
            <a:r>
              <a:rPr lang="en-GB" sz="7200" dirty="0">
                <a:solidFill>
                  <a:srgbClr val="FFC000"/>
                </a:solidFill>
                <a:latin typeface="Sassoon Infant Std" panose="020B0503020103030203" pitchFamily="34" charset="0"/>
                <a:ea typeface="Calibri" panose="020F0502020204030204" pitchFamily="34" charset="0"/>
                <a:cs typeface="Times New Roman" panose="02020603050405020304" pitchFamily="18" charset="0"/>
              </a:rPr>
              <a:t>o</a:t>
            </a:r>
            <a:r>
              <a:rPr lang="en-GB" sz="7200" dirty="0">
                <a:solidFill>
                  <a:srgbClr val="92D050"/>
                </a:solidFill>
                <a:latin typeface="Sassoon Infant Std" panose="020B0503020103030203" pitchFamily="34" charset="0"/>
                <a:ea typeface="Calibri" panose="020F0502020204030204" pitchFamily="34" charset="0"/>
                <a:cs typeface="Times New Roman" panose="02020603050405020304" pitchFamily="18" charset="0"/>
              </a:rPr>
              <a:t>o</a:t>
            </a:r>
            <a:r>
              <a:rPr lang="en-GB" sz="7200" dirty="0">
                <a:solidFill>
                  <a:srgbClr val="00B050"/>
                </a:solidFill>
                <a:latin typeface="Sassoon Infant Std" panose="020B0503020103030203" pitchFamily="34" charset="0"/>
                <a:ea typeface="Calibri" panose="020F0502020204030204" pitchFamily="34" charset="0"/>
                <a:cs typeface="Times New Roman" panose="02020603050405020304" pitchFamily="18" charset="0"/>
              </a:rPr>
              <a:t>l</a:t>
            </a:r>
            <a:r>
              <a:rPr lang="en-GB" sz="7200" dirty="0">
                <a:latin typeface="Sassoon Infant Std" panose="020B0503020103030203" pitchFamily="34" charset="0"/>
                <a:ea typeface="Calibri" panose="020F0502020204030204" pitchFamily="34" charset="0"/>
                <a:cs typeface="Times New Roman" panose="02020603050405020304" pitchFamily="18" charset="0"/>
              </a:rPr>
              <a:t> </a:t>
            </a:r>
            <a:r>
              <a:rPr lang="en-GB" sz="7200" dirty="0">
                <a:solidFill>
                  <a:srgbClr val="00B0F0"/>
                </a:solidFill>
                <a:latin typeface="Sassoon Infant Std" panose="020B0503020103030203" pitchFamily="34" charset="0"/>
                <a:ea typeface="Calibri" panose="020F0502020204030204" pitchFamily="34" charset="0"/>
                <a:cs typeface="Times New Roman" panose="02020603050405020304" pitchFamily="18" charset="0"/>
              </a:rPr>
              <a:t>a</a:t>
            </a:r>
            <a:r>
              <a:rPr lang="en-GB" sz="7200" dirty="0">
                <a:solidFill>
                  <a:srgbClr val="0070C0"/>
                </a:solidFill>
                <a:latin typeface="Sassoon Infant Std" panose="020B0503020103030203" pitchFamily="34" charset="0"/>
                <a:ea typeface="Calibri" panose="020F0502020204030204" pitchFamily="34" charset="0"/>
                <a:cs typeface="Times New Roman" panose="02020603050405020304" pitchFamily="18" charset="0"/>
              </a:rPr>
              <a:t>n</a:t>
            </a:r>
            <a:r>
              <a:rPr lang="en-GB" sz="7200" dirty="0">
                <a:solidFill>
                  <a:srgbClr val="7030A0"/>
                </a:solidFill>
                <a:latin typeface="Sassoon Infant Std" panose="020B0503020103030203" pitchFamily="34" charset="0"/>
                <a:ea typeface="Calibri" panose="020F0502020204030204" pitchFamily="34" charset="0"/>
                <a:cs typeface="Times New Roman" panose="02020603050405020304" pitchFamily="18" charset="0"/>
              </a:rPr>
              <a:t>d </a:t>
            </a:r>
            <a:r>
              <a:rPr lang="en-GB" sz="7200" dirty="0">
                <a:solidFill>
                  <a:srgbClr val="FF3399"/>
                </a:solidFill>
                <a:latin typeface="Sassoon Infant Std" panose="020B0503020103030203" pitchFamily="34" charset="0"/>
                <a:ea typeface="Calibri" panose="020F0502020204030204" pitchFamily="34" charset="0"/>
                <a:cs typeface="Times New Roman" panose="02020603050405020304" pitchFamily="18" charset="0"/>
              </a:rPr>
              <a:t>N</a:t>
            </a:r>
            <a:r>
              <a:rPr lang="en-GB" sz="7200" dirty="0">
                <a:solidFill>
                  <a:srgbClr val="FF0000"/>
                </a:solidFill>
                <a:latin typeface="Sassoon Infant Std" panose="020B0503020103030203" pitchFamily="34" charset="0"/>
                <a:ea typeface="Calibri" panose="020F0502020204030204" pitchFamily="34" charset="0"/>
                <a:cs typeface="Times New Roman" panose="02020603050405020304" pitchFamily="18" charset="0"/>
              </a:rPr>
              <a:t>u</a:t>
            </a:r>
            <a:r>
              <a:rPr lang="en-GB" sz="7200" dirty="0">
                <a:solidFill>
                  <a:srgbClr val="FFC000"/>
                </a:solidFill>
                <a:latin typeface="Sassoon Infant Std" panose="020B0503020103030203" pitchFamily="34" charset="0"/>
                <a:ea typeface="Calibri" panose="020F0502020204030204" pitchFamily="34" charset="0"/>
                <a:cs typeface="Times New Roman" panose="02020603050405020304" pitchFamily="18" charset="0"/>
              </a:rPr>
              <a:t>r</a:t>
            </a:r>
            <a:r>
              <a:rPr lang="en-GB" sz="7200" dirty="0">
                <a:solidFill>
                  <a:srgbClr val="92D050"/>
                </a:solidFill>
                <a:latin typeface="Sassoon Infant Std" panose="020B0503020103030203" pitchFamily="34" charset="0"/>
                <a:ea typeface="Calibri" panose="020F0502020204030204" pitchFamily="34" charset="0"/>
                <a:cs typeface="Times New Roman" panose="02020603050405020304" pitchFamily="18" charset="0"/>
              </a:rPr>
              <a:t>s</a:t>
            </a:r>
            <a:r>
              <a:rPr lang="en-GB" sz="7200" dirty="0">
                <a:solidFill>
                  <a:srgbClr val="00B050"/>
                </a:solidFill>
                <a:latin typeface="Sassoon Infant Std" panose="020B0503020103030203" pitchFamily="34" charset="0"/>
                <a:ea typeface="Calibri" panose="020F0502020204030204" pitchFamily="34" charset="0"/>
                <a:cs typeface="Times New Roman" panose="02020603050405020304" pitchFamily="18" charset="0"/>
              </a:rPr>
              <a:t>e</a:t>
            </a:r>
            <a:r>
              <a:rPr lang="en-GB" sz="7200" dirty="0">
                <a:solidFill>
                  <a:srgbClr val="00B0F0"/>
                </a:solidFill>
                <a:latin typeface="Sassoon Infant Std" panose="020B0503020103030203" pitchFamily="34" charset="0"/>
                <a:ea typeface="Calibri" panose="020F0502020204030204" pitchFamily="34" charset="0"/>
                <a:cs typeface="Times New Roman" panose="02020603050405020304" pitchFamily="18" charset="0"/>
              </a:rPr>
              <a:t>r</a:t>
            </a:r>
            <a:r>
              <a:rPr lang="en-GB" sz="7200" dirty="0">
                <a:solidFill>
                  <a:srgbClr val="0070C0"/>
                </a:solidFill>
                <a:latin typeface="Sassoon Infant Std" panose="020B0503020103030203" pitchFamily="34" charset="0"/>
                <a:ea typeface="Calibri" panose="020F0502020204030204" pitchFamily="34" charset="0"/>
                <a:cs typeface="Times New Roman" panose="02020603050405020304" pitchFamily="18" charset="0"/>
              </a:rPr>
              <a:t>y</a:t>
            </a:r>
            <a:endParaRPr lang="en-GB" sz="3200" dirty="0">
              <a:effectLst/>
              <a:latin typeface="Sassoon Infant Std" panose="020B0503020103030203" pitchFamily="34" charset="0"/>
              <a:ea typeface="Calibri" panose="020F0502020204030204" pitchFamily="34" charset="0"/>
              <a:cs typeface="Times New Roman" panose="02020603050405020304" pitchFamily="18" charset="0"/>
            </a:endParaRPr>
          </a:p>
        </p:txBody>
      </p:sp>
      <p:sp>
        <p:nvSpPr>
          <p:cNvPr id="9" name="Subtitle 4">
            <a:extLst>
              <a:ext uri="{FF2B5EF4-FFF2-40B4-BE49-F238E27FC236}">
                <a16:creationId xmlns:a16="http://schemas.microsoft.com/office/drawing/2014/main" id="{18F92ECC-81D7-46DF-AF27-3388655CE442}"/>
              </a:ext>
            </a:extLst>
          </p:cNvPr>
          <p:cNvSpPr txBox="1">
            <a:spLocks/>
          </p:cNvSpPr>
          <p:nvPr/>
        </p:nvSpPr>
        <p:spPr>
          <a:xfrm>
            <a:off x="10264951" y="1372776"/>
            <a:ext cx="6843278" cy="1828985"/>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9pPr>
          </a:lstStyle>
          <a:p>
            <a:r>
              <a:rPr lang="en-US" sz="4000" dirty="0">
                <a:solidFill>
                  <a:schemeClr val="accent2">
                    <a:lumMod val="20000"/>
                    <a:lumOff val="80000"/>
                  </a:schemeClr>
                </a:solidFill>
                <a:latin typeface="Sassoon Infant Std" panose="020B0503020103030203" pitchFamily="34" charset="0"/>
              </a:rPr>
              <a:t>Thank </a:t>
            </a:r>
          </a:p>
          <a:p>
            <a:r>
              <a:rPr lang="en-US" sz="4000" dirty="0">
                <a:solidFill>
                  <a:schemeClr val="accent2">
                    <a:lumMod val="20000"/>
                    <a:lumOff val="80000"/>
                  </a:schemeClr>
                </a:solidFill>
                <a:latin typeface="Sassoon Infant Std" panose="020B0503020103030203" pitchFamily="34" charset="0"/>
              </a:rPr>
              <a:t>you </a:t>
            </a:r>
            <a:endParaRPr lang="ru-RU" sz="4000" dirty="0">
              <a:solidFill>
                <a:schemeClr val="accent2">
                  <a:lumMod val="20000"/>
                  <a:lumOff val="80000"/>
                </a:schemeClr>
              </a:solidFill>
            </a:endParaRPr>
          </a:p>
        </p:txBody>
      </p:sp>
      <p:pic>
        <p:nvPicPr>
          <p:cNvPr id="10" name="Picture 9" descr="Logo&#10;&#10;Description automatically generated">
            <a:extLst>
              <a:ext uri="{FF2B5EF4-FFF2-40B4-BE49-F238E27FC236}">
                <a16:creationId xmlns:a16="http://schemas.microsoft.com/office/drawing/2014/main" id="{49E9A570-38A8-C29F-AC37-05F264EC250C}"/>
              </a:ext>
            </a:extLst>
          </p:cNvPr>
          <p:cNvPicPr/>
          <p:nvPr/>
        </p:nvPicPr>
        <p:blipFill rotWithShape="1">
          <a:blip r:embed="rId3" cstate="print">
            <a:extLst>
              <a:ext uri="{28A0092B-C50C-407E-A947-70E740481C1C}">
                <a14:useLocalDpi xmlns:a14="http://schemas.microsoft.com/office/drawing/2010/main" val="0"/>
              </a:ext>
            </a:extLst>
          </a:blip>
          <a:srcRect r="67395"/>
          <a:stretch/>
        </p:blipFill>
        <p:spPr bwMode="auto">
          <a:xfrm>
            <a:off x="7620611" y="3207700"/>
            <a:ext cx="1798851" cy="1934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536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C1A8D-E693-4704-8E11-5AAB4B40BAEF}"/>
              </a:ext>
            </a:extLst>
          </p:cNvPr>
          <p:cNvSpPr>
            <a:spLocks noGrp="1"/>
          </p:cNvSpPr>
          <p:nvPr>
            <p:ph type="ctrTitle"/>
          </p:nvPr>
        </p:nvSpPr>
        <p:spPr>
          <a:xfrm>
            <a:off x="881621" y="969357"/>
            <a:ext cx="9144000" cy="655621"/>
          </a:xfrm>
        </p:spPr>
        <p:txBody>
          <a:bodyPr>
            <a:normAutofit fontScale="90000"/>
          </a:bodyPr>
          <a:lstStyle/>
          <a:p>
            <a:r>
              <a:rPr lang="en-US" dirty="0">
                <a:solidFill>
                  <a:srgbClr val="339D68"/>
                </a:solidFill>
                <a:latin typeface="Sassoon Infant Std" panose="020B0503020103030203" pitchFamily="34" charset="0"/>
              </a:rPr>
              <a:t>Welcome</a:t>
            </a:r>
            <a:r>
              <a:rPr lang="en-US" dirty="0"/>
              <a:t> </a:t>
            </a:r>
            <a:endParaRPr lang="ru-RU" dirty="0"/>
          </a:p>
        </p:txBody>
      </p:sp>
      <p:sp>
        <p:nvSpPr>
          <p:cNvPr id="12" name="Slide Number Placeholder 11">
            <a:extLst>
              <a:ext uri="{FF2B5EF4-FFF2-40B4-BE49-F238E27FC236}">
                <a16:creationId xmlns:a16="http://schemas.microsoft.com/office/drawing/2014/main" id="{B5E4C005-CB50-4CBB-83F0-3393A7AC6211}"/>
              </a:ext>
            </a:extLst>
          </p:cNvPr>
          <p:cNvSpPr>
            <a:spLocks noGrp="1"/>
          </p:cNvSpPr>
          <p:nvPr>
            <p:ph type="sldNum" sz="quarter" idx="12"/>
          </p:nvPr>
        </p:nvSpPr>
        <p:spPr/>
        <p:txBody>
          <a:bodyPr/>
          <a:lstStyle/>
          <a:p>
            <a:fld id="{D495E168-DA5E-4888-8D8A-92B118324C14}" type="slidenum">
              <a:rPr lang="ru-RU" smtClean="0"/>
              <a:pPr/>
              <a:t>2</a:t>
            </a:fld>
            <a:endParaRPr lang="ru-RU" dirty="0"/>
          </a:p>
        </p:txBody>
      </p:sp>
      <p:sp>
        <p:nvSpPr>
          <p:cNvPr id="9" name="Subtitle 4">
            <a:extLst>
              <a:ext uri="{FF2B5EF4-FFF2-40B4-BE49-F238E27FC236}">
                <a16:creationId xmlns:a16="http://schemas.microsoft.com/office/drawing/2014/main" id="{18F92ECC-81D7-46DF-AF27-3388655CE442}"/>
              </a:ext>
            </a:extLst>
          </p:cNvPr>
          <p:cNvSpPr txBox="1">
            <a:spLocks/>
          </p:cNvSpPr>
          <p:nvPr/>
        </p:nvSpPr>
        <p:spPr>
          <a:xfrm>
            <a:off x="881621" y="1694058"/>
            <a:ext cx="6843278" cy="496223"/>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9pPr>
          </a:lstStyle>
          <a:p>
            <a:r>
              <a:rPr lang="en-US" sz="3600" b="0" dirty="0">
                <a:solidFill>
                  <a:srgbClr val="339D68"/>
                </a:solidFill>
                <a:latin typeface="Sassoon Infant Std" panose="020B0503020103030203" pitchFamily="34" charset="0"/>
              </a:rPr>
              <a:t>Staff Introductions </a:t>
            </a:r>
            <a:endParaRPr lang="ru-RU" sz="3600" b="0" dirty="0">
              <a:solidFill>
                <a:srgbClr val="339D68"/>
              </a:solidFill>
            </a:endParaRPr>
          </a:p>
        </p:txBody>
      </p:sp>
      <p:sp>
        <p:nvSpPr>
          <p:cNvPr id="10" name="Rectangle 9">
            <a:extLst>
              <a:ext uri="{FF2B5EF4-FFF2-40B4-BE49-F238E27FC236}">
                <a16:creationId xmlns:a16="http://schemas.microsoft.com/office/drawing/2014/main" id="{D34BBCBA-2F0B-B231-0EE3-89CC1F5CC69D}"/>
              </a:ext>
            </a:extLst>
          </p:cNvPr>
          <p:cNvSpPr/>
          <p:nvPr/>
        </p:nvSpPr>
        <p:spPr>
          <a:xfrm>
            <a:off x="5479506" y="4632257"/>
            <a:ext cx="6716486" cy="799714"/>
          </a:xfrm>
          <a:prstGeom prst="rect">
            <a:avLst/>
          </a:prstGeom>
          <a:solidFill>
            <a:srgbClr val="339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
            <a:extLst>
              <a:ext uri="{FF2B5EF4-FFF2-40B4-BE49-F238E27FC236}">
                <a16:creationId xmlns:a16="http://schemas.microsoft.com/office/drawing/2014/main" id="{18F92ECC-81D7-46DF-AF27-3388655CE442}"/>
              </a:ext>
            </a:extLst>
          </p:cNvPr>
          <p:cNvSpPr>
            <a:spLocks noGrp="1"/>
          </p:cNvSpPr>
          <p:nvPr>
            <p:ph type="subTitle" idx="1"/>
          </p:nvPr>
        </p:nvSpPr>
        <p:spPr>
          <a:xfrm>
            <a:off x="6307779" y="4784002"/>
            <a:ext cx="6843278" cy="496223"/>
          </a:xfrm>
        </p:spPr>
        <p:txBody>
          <a:bodyPr>
            <a:noAutofit/>
          </a:bodyPr>
          <a:lstStyle/>
          <a:p>
            <a:r>
              <a:rPr lang="en-US" sz="2800" dirty="0">
                <a:solidFill>
                  <a:schemeClr val="accent2">
                    <a:lumMod val="20000"/>
                    <a:lumOff val="80000"/>
                  </a:schemeClr>
                </a:solidFill>
                <a:latin typeface="Sassoon Infant Std" panose="020B0503020103030203" pitchFamily="34" charset="0"/>
              </a:rPr>
              <a:t>Head Teacher – Matt Kerton</a:t>
            </a:r>
            <a:endParaRPr lang="ru-RU" sz="2800" dirty="0">
              <a:solidFill>
                <a:schemeClr val="accent2">
                  <a:lumMod val="20000"/>
                  <a:lumOff val="80000"/>
                </a:schemeClr>
              </a:solidFill>
            </a:endParaRPr>
          </a:p>
        </p:txBody>
      </p:sp>
      <p:sp>
        <p:nvSpPr>
          <p:cNvPr id="11" name="Rectangle 10">
            <a:extLst>
              <a:ext uri="{FF2B5EF4-FFF2-40B4-BE49-F238E27FC236}">
                <a16:creationId xmlns:a16="http://schemas.microsoft.com/office/drawing/2014/main" id="{E9416B09-AFD7-1613-8AAF-ACD8905972B8}"/>
              </a:ext>
            </a:extLst>
          </p:cNvPr>
          <p:cNvSpPr/>
          <p:nvPr/>
        </p:nvSpPr>
        <p:spPr>
          <a:xfrm>
            <a:off x="8763000" y="1663224"/>
            <a:ext cx="3429000" cy="10146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49E9A570-38A8-C29F-AC37-05F264EC250C}"/>
              </a:ext>
            </a:extLst>
          </p:cNvPr>
          <p:cNvPicPr/>
          <p:nvPr/>
        </p:nvPicPr>
        <p:blipFill rotWithShape="1">
          <a:blip r:embed="rId3" cstate="print">
            <a:extLst>
              <a:ext uri="{BEBA8EAE-BF5A-486C-A8C5-ECC9F3942E4B}">
                <a14:imgProps xmlns:a14="http://schemas.microsoft.com/office/drawing/2010/main">
                  <a14:imgLayer r:embed="rId4">
                    <a14:imgEffect>
                      <a14:backgroundRemoval t="9924" b="91221" l="2255" r="29576">
                        <a14:foregroundMark x1="2255" y1="49618" x2="2255" y2="49618"/>
                        <a14:foregroundMark x1="15915" y1="10305" x2="15915" y2="10305"/>
                        <a14:foregroundMark x1="24668" y1="18321" x2="24668" y2="18321"/>
                        <a14:foregroundMark x1="28912" y1="35115" x2="28912" y2="35115"/>
                        <a14:foregroundMark x1="29443" y1="46947" x2="29443" y2="46947"/>
                        <a14:foregroundMark x1="29576" y1="62214" x2="29576" y2="62214"/>
                        <a14:foregroundMark x1="27586" y1="75191" x2="27586" y2="75191"/>
                        <a14:foregroundMark x1="22016" y1="87405" x2="22016" y2="87405"/>
                        <a14:foregroundMark x1="26658" y1="74046" x2="26658" y2="74046"/>
                        <a14:foregroundMark x1="28912" y1="62977" x2="28912" y2="62977"/>
                        <a14:foregroundMark x1="18435" y1="34733" x2="18435" y2="34733"/>
                        <a14:foregroundMark x1="12997" y1="35115" x2="12997" y2="35115"/>
                        <a14:foregroundMark x1="14854" y1="91221" x2="14854" y2="91221"/>
                        <a14:foregroundMark x1="18302" y1="90458" x2="18302" y2="90458"/>
                      </a14:backgroundRemoval>
                    </a14:imgEffect>
                  </a14:imgLayer>
                </a14:imgProps>
              </a:ext>
              <a:ext uri="{28A0092B-C50C-407E-A947-70E740481C1C}">
                <a14:useLocalDpi xmlns:a14="http://schemas.microsoft.com/office/drawing/2010/main" val="0"/>
              </a:ext>
            </a:extLst>
          </a:blip>
          <a:srcRect r="67395"/>
          <a:stretch/>
        </p:blipFill>
        <p:spPr bwMode="auto">
          <a:xfrm>
            <a:off x="7848352" y="1164402"/>
            <a:ext cx="1881066" cy="2005039"/>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88835C3B-1B38-5B81-FBA9-64D7D31B23D0}"/>
              </a:ext>
            </a:extLst>
          </p:cNvPr>
          <p:cNvPicPr>
            <a:picLocks noChangeAspect="1"/>
          </p:cNvPicPr>
          <p:nvPr/>
        </p:nvPicPr>
        <p:blipFill>
          <a:blip r:embed="rId5"/>
          <a:stretch>
            <a:fillRect/>
          </a:stretch>
        </p:blipFill>
        <p:spPr>
          <a:xfrm>
            <a:off x="516551" y="2571622"/>
            <a:ext cx="5495025" cy="4121269"/>
          </a:xfrm>
          <a:prstGeom prst="rect">
            <a:avLst/>
          </a:prstGeom>
          <a:effectLst>
            <a:softEdge rad="127000"/>
          </a:effectLst>
        </p:spPr>
      </p:pic>
    </p:spTree>
    <p:extLst>
      <p:ext uri="{BB962C8B-B14F-4D97-AF65-F5344CB8AC3E}">
        <p14:creationId xmlns:p14="http://schemas.microsoft.com/office/powerpoint/2010/main" val="228721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3" name="Group 3082">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4" name="Straight Connector 3083">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6"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7"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8" name="Isosceles Triangle 3087">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9"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0"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1"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2" name="Isosceles Triangle 3091">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3" name="Isosceles Triangle 3092">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a:xfrm>
            <a:off x="3105420" y="-1616377"/>
            <a:ext cx="6668481" cy="3215820"/>
          </a:xfrm>
        </p:spPr>
        <p:txBody>
          <a:bodyPr vert="horz" lIns="91440" tIns="45720" rIns="91440" bIns="45720" rtlCol="0" anchor="b">
            <a:normAutofit/>
          </a:bodyPr>
          <a:lstStyle/>
          <a:p>
            <a:pPr algn="l"/>
            <a:r>
              <a:rPr lang="en-US" sz="3600" dirty="0">
                <a:solidFill>
                  <a:srgbClr val="339D68"/>
                </a:solidFill>
                <a:latin typeface="Sassoon Infant Std" panose="020B0503020103030203" pitchFamily="34" charset="0"/>
              </a:rPr>
              <a:t>Welcome to Pippins </a:t>
            </a:r>
          </a:p>
        </p:txBody>
      </p:sp>
      <p:sp>
        <p:nvSpPr>
          <p:cNvPr id="3" name="Rectangle 2">
            <a:extLst>
              <a:ext uri="{FF2B5EF4-FFF2-40B4-BE49-F238E27FC236}">
                <a16:creationId xmlns:a16="http://schemas.microsoft.com/office/drawing/2014/main" id="{089DCECF-3C71-8196-4623-CAF524D2DEE0}"/>
              </a:ext>
            </a:extLst>
          </p:cNvPr>
          <p:cNvSpPr/>
          <p:nvPr/>
        </p:nvSpPr>
        <p:spPr>
          <a:xfrm>
            <a:off x="1" y="1844992"/>
            <a:ext cx="7068272" cy="614824"/>
          </a:xfrm>
          <a:prstGeom prst="rect">
            <a:avLst/>
          </a:prstGeom>
          <a:solidFill>
            <a:srgbClr val="339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03D38FC-C318-BCC6-CD48-A077C1A8DE42}"/>
              </a:ext>
            </a:extLst>
          </p:cNvPr>
          <p:cNvSpPr/>
          <p:nvPr/>
        </p:nvSpPr>
        <p:spPr>
          <a:xfrm>
            <a:off x="6496758" y="1850846"/>
            <a:ext cx="998818" cy="603116"/>
          </a:xfrm>
          <a:prstGeom prst="ellipse">
            <a:avLst/>
          </a:prstGeom>
          <a:solidFill>
            <a:srgbClr val="339D68"/>
          </a:solidFill>
          <a:ln>
            <a:solidFill>
              <a:srgbClr val="339D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8A5ECEC-81FA-E3C0-53B9-9919D59CD716}"/>
              </a:ext>
            </a:extLst>
          </p:cNvPr>
          <p:cNvSpPr txBox="1"/>
          <p:nvPr/>
        </p:nvSpPr>
        <p:spPr>
          <a:xfrm>
            <a:off x="194558" y="1861038"/>
            <a:ext cx="7436362" cy="1991316"/>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800" b="1" dirty="0">
                <a:solidFill>
                  <a:schemeClr val="accent2">
                    <a:lumMod val="20000"/>
                    <a:lumOff val="80000"/>
                  </a:schemeClr>
                </a:solidFill>
                <a:latin typeface="Sassoon Infant Std" panose="020B0503020103030203" pitchFamily="34" charset="0"/>
              </a:rPr>
              <a:t>Early Years Phase Lead – Leann Richards</a:t>
            </a:r>
          </a:p>
        </p:txBody>
      </p:sp>
      <p:pic>
        <p:nvPicPr>
          <p:cNvPr id="12" name="Picture 11">
            <a:extLst>
              <a:ext uri="{FF2B5EF4-FFF2-40B4-BE49-F238E27FC236}">
                <a16:creationId xmlns:a16="http://schemas.microsoft.com/office/drawing/2014/main" id="{75945625-A629-BB45-6340-8CBB5BCAA248}"/>
              </a:ext>
            </a:extLst>
          </p:cNvPr>
          <p:cNvPicPr>
            <a:picLocks noChangeAspect="1"/>
          </p:cNvPicPr>
          <p:nvPr/>
        </p:nvPicPr>
        <p:blipFill>
          <a:blip r:embed="rId3"/>
          <a:srcRect l="41806" r="6644" b="24876"/>
          <a:stretch>
            <a:fillRect/>
          </a:stretch>
        </p:blipFill>
        <p:spPr>
          <a:xfrm>
            <a:off x="260692" y="2773893"/>
            <a:ext cx="2714367" cy="3851137"/>
          </a:xfrm>
          <a:prstGeom prst="rect">
            <a:avLst/>
          </a:prstGeom>
          <a:ln>
            <a:noFill/>
          </a:ln>
          <a:effectLst>
            <a:softEdge rad="112500"/>
          </a:effectLst>
        </p:spPr>
      </p:pic>
      <p:pic>
        <p:nvPicPr>
          <p:cNvPr id="11" name="Picture 10">
            <a:extLst>
              <a:ext uri="{FF2B5EF4-FFF2-40B4-BE49-F238E27FC236}">
                <a16:creationId xmlns:a16="http://schemas.microsoft.com/office/drawing/2014/main" id="{6769F891-8F87-5BC1-DEA0-AE16C648A673}"/>
              </a:ext>
            </a:extLst>
          </p:cNvPr>
          <p:cNvPicPr>
            <a:picLocks noChangeAspect="1"/>
          </p:cNvPicPr>
          <p:nvPr/>
        </p:nvPicPr>
        <p:blipFill>
          <a:blip r:embed="rId4"/>
          <a:stretch>
            <a:fillRect/>
          </a:stretch>
        </p:blipFill>
        <p:spPr>
          <a:xfrm>
            <a:off x="3230841" y="2756529"/>
            <a:ext cx="5158001" cy="3868501"/>
          </a:xfrm>
          <a:prstGeom prst="rect">
            <a:avLst/>
          </a:prstGeom>
          <a:effectLst>
            <a:softEdge rad="127000"/>
          </a:effectLst>
        </p:spPr>
      </p:pic>
      <p:pic>
        <p:nvPicPr>
          <p:cNvPr id="14" name="Picture 13">
            <a:extLst>
              <a:ext uri="{FF2B5EF4-FFF2-40B4-BE49-F238E27FC236}">
                <a16:creationId xmlns:a16="http://schemas.microsoft.com/office/drawing/2014/main" id="{54118FF1-798F-44EE-D37A-E52BA85E1357}"/>
              </a:ext>
            </a:extLst>
          </p:cNvPr>
          <p:cNvPicPr>
            <a:picLocks noChangeAspect="1"/>
          </p:cNvPicPr>
          <p:nvPr/>
        </p:nvPicPr>
        <p:blipFill>
          <a:blip r:embed="rId5"/>
          <a:srcRect l="19781" t="5502" b="9483"/>
          <a:stretch>
            <a:fillRect/>
          </a:stretch>
        </p:blipFill>
        <p:spPr>
          <a:xfrm rot="5400000">
            <a:off x="8213811" y="3162063"/>
            <a:ext cx="3868500" cy="3074796"/>
          </a:xfrm>
          <a:prstGeom prst="rect">
            <a:avLst/>
          </a:prstGeom>
          <a:effectLst>
            <a:softEdge rad="127000"/>
          </a:effectLst>
        </p:spPr>
      </p:pic>
    </p:spTree>
    <p:extLst>
      <p:ext uri="{BB962C8B-B14F-4D97-AF65-F5344CB8AC3E}">
        <p14:creationId xmlns:p14="http://schemas.microsoft.com/office/powerpoint/2010/main" val="351313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3" name="Group 3082">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4" name="Straight Connector 3083">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6"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7"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8" name="Isosceles Triangle 3087">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9"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0"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1"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2" name="Isosceles Triangle 3091">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3" name="Isosceles Triangle 3092">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 name="Rectangle 2">
            <a:extLst>
              <a:ext uri="{FF2B5EF4-FFF2-40B4-BE49-F238E27FC236}">
                <a16:creationId xmlns:a16="http://schemas.microsoft.com/office/drawing/2014/main" id="{089DCECF-3C71-8196-4623-CAF524D2DEE0}"/>
              </a:ext>
            </a:extLst>
          </p:cNvPr>
          <p:cNvSpPr/>
          <p:nvPr/>
        </p:nvSpPr>
        <p:spPr>
          <a:xfrm>
            <a:off x="2733130" y="1335174"/>
            <a:ext cx="6598196" cy="6148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12B92DEA-DC09-FD38-4B0D-57B3F0D88EFA}"/>
              </a:ext>
            </a:extLst>
          </p:cNvPr>
          <p:cNvSpPr txBox="1"/>
          <p:nvPr/>
        </p:nvSpPr>
        <p:spPr>
          <a:xfrm>
            <a:off x="1499987" y="305231"/>
            <a:ext cx="7479256" cy="707886"/>
          </a:xfrm>
          <a:prstGeom prst="rect">
            <a:avLst/>
          </a:prstGeom>
          <a:noFill/>
        </p:spPr>
        <p:txBody>
          <a:bodyPr wrap="square">
            <a:spAutoFit/>
          </a:bodyPr>
          <a:lstStyle/>
          <a:p>
            <a:pPr algn="ctr"/>
            <a:r>
              <a:rPr lang="en-GB" sz="2000" b="1" i="1" dirty="0">
                <a:solidFill>
                  <a:schemeClr val="accent3"/>
                </a:solidFill>
                <a:latin typeface="Sassoon Infant Std" panose="020B0503020103030203" pitchFamily="34" charset="0"/>
                <a:cs typeface="Calibri" panose="020F0502020204030204" pitchFamily="34" charset="0"/>
              </a:rPr>
              <a:t>Every child deserves the best possible start in life and the support that enables them to reach their full potential.</a:t>
            </a:r>
          </a:p>
        </p:txBody>
      </p:sp>
      <p:sp>
        <p:nvSpPr>
          <p:cNvPr id="12" name="TextBox 11">
            <a:extLst>
              <a:ext uri="{FF2B5EF4-FFF2-40B4-BE49-F238E27FC236}">
                <a16:creationId xmlns:a16="http://schemas.microsoft.com/office/drawing/2014/main" id="{63FD9BF5-5140-C39F-2C45-C3532C245A8A}"/>
              </a:ext>
            </a:extLst>
          </p:cNvPr>
          <p:cNvSpPr txBox="1"/>
          <p:nvPr/>
        </p:nvSpPr>
        <p:spPr>
          <a:xfrm>
            <a:off x="1488609" y="1179108"/>
            <a:ext cx="7288401" cy="892552"/>
          </a:xfrm>
          <a:prstGeom prst="rect">
            <a:avLst/>
          </a:prstGeom>
          <a:noFill/>
        </p:spPr>
        <p:txBody>
          <a:bodyPr wrap="square">
            <a:spAutoFit/>
          </a:bodyPr>
          <a:lstStyle/>
          <a:p>
            <a:r>
              <a:rPr lang="en-GB" dirty="0">
                <a:solidFill>
                  <a:schemeClr val="tx1">
                    <a:lumMod val="85000"/>
                    <a:lumOff val="15000"/>
                  </a:schemeClr>
                </a:solidFill>
                <a:latin typeface="Sassoon Infant Std" panose="020B0503020103030203" pitchFamily="34" charset="0"/>
              </a:rPr>
              <a:t>At North Town each child is unique and is valued as an individual</a:t>
            </a:r>
          </a:p>
          <a:p>
            <a:endParaRPr lang="en-GB" dirty="0">
              <a:latin typeface="Sassoon Infant Std" panose="020B0503020103030203" pitchFamily="34" charset="0"/>
            </a:endParaRPr>
          </a:p>
          <a:p>
            <a:endParaRPr lang="en-GB" sz="1600" dirty="0">
              <a:latin typeface="Sassoon Infant Std" panose="020B0503020103030203" pitchFamily="34" charset="0"/>
            </a:endParaRPr>
          </a:p>
        </p:txBody>
      </p:sp>
      <p:sp>
        <p:nvSpPr>
          <p:cNvPr id="13" name="Text Placeholder 8">
            <a:extLst>
              <a:ext uri="{FF2B5EF4-FFF2-40B4-BE49-F238E27FC236}">
                <a16:creationId xmlns:a16="http://schemas.microsoft.com/office/drawing/2014/main" id="{C37FED46-408E-0435-7917-B9B92B49DA29}"/>
              </a:ext>
            </a:extLst>
          </p:cNvPr>
          <p:cNvSpPr txBox="1">
            <a:spLocks/>
          </p:cNvSpPr>
          <p:nvPr/>
        </p:nvSpPr>
        <p:spPr>
          <a:xfrm>
            <a:off x="5573500" y="2952303"/>
            <a:ext cx="6339654" cy="217582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1700" dirty="0">
                <a:solidFill>
                  <a:srgbClr val="00B050"/>
                </a:solidFill>
                <a:latin typeface="Sassoon Infant Std" panose="020B0503020103030203" pitchFamily="34" charset="0"/>
              </a:rPr>
              <a:t>Communication and Language</a:t>
            </a:r>
          </a:p>
          <a:p>
            <a:r>
              <a:rPr lang="en-GB" sz="1700" dirty="0">
                <a:solidFill>
                  <a:srgbClr val="00B050"/>
                </a:solidFill>
                <a:latin typeface="Sassoon Infant Std" panose="020B0503020103030203" pitchFamily="34" charset="0"/>
              </a:rPr>
              <a:t>Physical Development</a:t>
            </a:r>
          </a:p>
          <a:p>
            <a:r>
              <a:rPr lang="en-GB" sz="1700" dirty="0">
                <a:solidFill>
                  <a:srgbClr val="00B050"/>
                </a:solidFill>
                <a:latin typeface="Sassoon Infant Std" panose="020B0503020103030203" pitchFamily="34" charset="0"/>
              </a:rPr>
              <a:t>Personal, Social and Emotional Development</a:t>
            </a:r>
          </a:p>
          <a:p>
            <a:endParaRPr lang="en-GB" sz="1700" dirty="0">
              <a:solidFill>
                <a:srgbClr val="00B050"/>
              </a:solidFill>
              <a:latin typeface="Sassoon Infant Std" panose="020B0503020103030203" pitchFamily="34" charset="0"/>
            </a:endParaRPr>
          </a:p>
        </p:txBody>
      </p:sp>
      <p:sp>
        <p:nvSpPr>
          <p:cNvPr id="14" name="Rectangle: Rounded Corners 13">
            <a:extLst>
              <a:ext uri="{FF2B5EF4-FFF2-40B4-BE49-F238E27FC236}">
                <a16:creationId xmlns:a16="http://schemas.microsoft.com/office/drawing/2014/main" id="{FB898E16-67C7-7CB6-0EA0-1A935F3B8AF9}"/>
              </a:ext>
            </a:extLst>
          </p:cNvPr>
          <p:cNvSpPr/>
          <p:nvPr/>
        </p:nvSpPr>
        <p:spPr>
          <a:xfrm>
            <a:off x="8154257" y="4290951"/>
            <a:ext cx="3503796" cy="2434814"/>
          </a:xfrm>
          <a:prstGeom prst="roundRect">
            <a:avLst/>
          </a:prstGeom>
          <a:solidFill>
            <a:schemeClr val="accent2">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28BFF8E-BD57-552C-2208-E975DC2425D3}"/>
              </a:ext>
            </a:extLst>
          </p:cNvPr>
          <p:cNvSpPr txBox="1"/>
          <p:nvPr/>
        </p:nvSpPr>
        <p:spPr>
          <a:xfrm>
            <a:off x="8119843" y="4290951"/>
            <a:ext cx="3572814" cy="2708434"/>
          </a:xfrm>
          <a:prstGeom prst="rect">
            <a:avLst/>
          </a:prstGeom>
          <a:noFill/>
        </p:spPr>
        <p:txBody>
          <a:bodyPr wrap="square" rtlCol="0">
            <a:spAutoFit/>
          </a:bodyPr>
          <a:lstStyle/>
          <a:p>
            <a:pPr algn="ctr"/>
            <a:r>
              <a:rPr lang="en-GB" sz="1400" dirty="0">
                <a:solidFill>
                  <a:srgbClr val="00B050"/>
                </a:solidFill>
                <a:latin typeface="Sassoon Infant Std" panose="020B0503020103030203" pitchFamily="34" charset="0"/>
              </a:rPr>
              <a:t>Communication and Language</a:t>
            </a:r>
          </a:p>
          <a:p>
            <a:pPr algn="ctr"/>
            <a:endParaRPr lang="en-GB" sz="900" dirty="0">
              <a:solidFill>
                <a:srgbClr val="00B050"/>
              </a:solidFill>
              <a:latin typeface="Sassoon Infant Std" panose="020B0503020103030203" pitchFamily="34" charset="0"/>
            </a:endParaRPr>
          </a:p>
          <a:p>
            <a:pPr algn="ctr"/>
            <a:r>
              <a:rPr lang="en-GB" sz="1400" dirty="0">
                <a:solidFill>
                  <a:srgbClr val="00B050"/>
                </a:solidFill>
                <a:latin typeface="Sassoon Infant Std" panose="020B0503020103030203" pitchFamily="34" charset="0"/>
              </a:rPr>
              <a:t>Personal, Social and Emotional Development</a:t>
            </a:r>
          </a:p>
          <a:p>
            <a:pPr algn="ctr"/>
            <a:endParaRPr lang="en-GB" sz="900" dirty="0">
              <a:solidFill>
                <a:srgbClr val="00B050"/>
              </a:solidFill>
              <a:latin typeface="Sassoon Infant Std" panose="020B0503020103030203" pitchFamily="34" charset="0"/>
            </a:endParaRPr>
          </a:p>
          <a:p>
            <a:pPr algn="ctr"/>
            <a:r>
              <a:rPr lang="en-GB" sz="1400" dirty="0">
                <a:solidFill>
                  <a:srgbClr val="00B050"/>
                </a:solidFill>
                <a:latin typeface="Sassoon Infant Std" panose="020B0503020103030203" pitchFamily="34" charset="0"/>
              </a:rPr>
              <a:t>Physical Development</a:t>
            </a:r>
          </a:p>
          <a:p>
            <a:pPr algn="ctr"/>
            <a:endParaRPr lang="en-GB" sz="900" dirty="0">
              <a:solidFill>
                <a:srgbClr val="00B050"/>
              </a:solidFill>
              <a:latin typeface="Sassoon Infant Std" panose="020B0503020103030203" pitchFamily="34" charset="0"/>
            </a:endParaRPr>
          </a:p>
          <a:p>
            <a:pPr algn="ctr"/>
            <a:r>
              <a:rPr lang="en-GB" sz="1400" dirty="0">
                <a:solidFill>
                  <a:srgbClr val="0070C0"/>
                </a:solidFill>
                <a:latin typeface="Sassoon Infant Std" panose="020B0503020103030203" pitchFamily="34" charset="0"/>
              </a:rPr>
              <a:t>Literacy</a:t>
            </a:r>
          </a:p>
          <a:p>
            <a:pPr algn="ctr"/>
            <a:endParaRPr lang="en-GB" sz="900" dirty="0">
              <a:solidFill>
                <a:srgbClr val="0070C0"/>
              </a:solidFill>
              <a:latin typeface="Sassoon Infant Std" panose="020B0503020103030203" pitchFamily="34" charset="0"/>
            </a:endParaRPr>
          </a:p>
          <a:p>
            <a:pPr algn="ctr"/>
            <a:r>
              <a:rPr lang="en-GB" sz="1400" dirty="0">
                <a:solidFill>
                  <a:srgbClr val="0070C0"/>
                </a:solidFill>
                <a:latin typeface="Sassoon Infant Std" panose="020B0503020103030203" pitchFamily="34" charset="0"/>
              </a:rPr>
              <a:t>Mathematics</a:t>
            </a:r>
          </a:p>
          <a:p>
            <a:pPr algn="ctr"/>
            <a:endParaRPr lang="en-GB" sz="900" dirty="0">
              <a:solidFill>
                <a:srgbClr val="0070C0"/>
              </a:solidFill>
              <a:latin typeface="Sassoon Infant Std" panose="020B0503020103030203" pitchFamily="34" charset="0"/>
            </a:endParaRPr>
          </a:p>
          <a:p>
            <a:pPr algn="ctr"/>
            <a:r>
              <a:rPr lang="en-GB" sz="1400" dirty="0">
                <a:solidFill>
                  <a:srgbClr val="0070C0"/>
                </a:solidFill>
                <a:latin typeface="Sassoon Infant Std" panose="020B0503020103030203" pitchFamily="34" charset="0"/>
              </a:rPr>
              <a:t>Expressive Arts and Design</a:t>
            </a:r>
          </a:p>
          <a:p>
            <a:pPr algn="ctr"/>
            <a:endParaRPr lang="en-GB" sz="900" dirty="0">
              <a:solidFill>
                <a:srgbClr val="0070C0"/>
              </a:solidFill>
              <a:latin typeface="Sassoon Infant Std" panose="020B0503020103030203" pitchFamily="34" charset="0"/>
            </a:endParaRPr>
          </a:p>
          <a:p>
            <a:pPr algn="ctr"/>
            <a:r>
              <a:rPr lang="en-GB" sz="1400" dirty="0">
                <a:solidFill>
                  <a:srgbClr val="0070C0"/>
                </a:solidFill>
                <a:latin typeface="Sassoon Infant Std" panose="020B0503020103030203" pitchFamily="34" charset="0"/>
              </a:rPr>
              <a:t>Understanding the world</a:t>
            </a:r>
          </a:p>
          <a:p>
            <a:endParaRPr lang="en-GB" dirty="0"/>
          </a:p>
        </p:txBody>
      </p:sp>
      <p:sp>
        <p:nvSpPr>
          <p:cNvPr id="21" name="TextBox 20">
            <a:extLst>
              <a:ext uri="{FF2B5EF4-FFF2-40B4-BE49-F238E27FC236}">
                <a16:creationId xmlns:a16="http://schemas.microsoft.com/office/drawing/2014/main" id="{E6C107BE-2329-5873-76A8-D0F9BFF78906}"/>
              </a:ext>
            </a:extLst>
          </p:cNvPr>
          <p:cNvSpPr txBox="1"/>
          <p:nvPr/>
        </p:nvSpPr>
        <p:spPr>
          <a:xfrm>
            <a:off x="5573500" y="1835147"/>
            <a:ext cx="3928825" cy="1200329"/>
          </a:xfrm>
          <a:prstGeom prst="rect">
            <a:avLst/>
          </a:prstGeom>
          <a:noFill/>
        </p:spPr>
        <p:txBody>
          <a:bodyPr wrap="square">
            <a:spAutoFit/>
          </a:bodyPr>
          <a:lstStyle/>
          <a:p>
            <a:r>
              <a:rPr lang="en-GB" dirty="0">
                <a:solidFill>
                  <a:schemeClr val="tx1">
                    <a:lumMod val="85000"/>
                    <a:lumOff val="15000"/>
                  </a:schemeClr>
                </a:solidFill>
                <a:latin typeface="Sassoon Infant Std" panose="020B0503020103030203" pitchFamily="34" charset="0"/>
              </a:rPr>
              <a:t>We aim to provide a secure foundation to learning with opportunities based on the EYFS and the needs of each individual child. </a:t>
            </a:r>
          </a:p>
        </p:txBody>
      </p:sp>
      <p:sp>
        <p:nvSpPr>
          <p:cNvPr id="23" name="TextBox 22">
            <a:extLst>
              <a:ext uri="{FF2B5EF4-FFF2-40B4-BE49-F238E27FC236}">
                <a16:creationId xmlns:a16="http://schemas.microsoft.com/office/drawing/2014/main" id="{2387953D-68F7-273B-C609-34172CA8DA0D}"/>
              </a:ext>
            </a:extLst>
          </p:cNvPr>
          <p:cNvSpPr txBox="1"/>
          <p:nvPr/>
        </p:nvSpPr>
        <p:spPr>
          <a:xfrm>
            <a:off x="1377692" y="5605847"/>
            <a:ext cx="6701882" cy="646331"/>
          </a:xfrm>
          <a:prstGeom prst="rect">
            <a:avLst/>
          </a:prstGeom>
          <a:noFill/>
        </p:spPr>
        <p:txBody>
          <a:bodyPr wrap="square">
            <a:spAutoFit/>
          </a:bodyPr>
          <a:lstStyle/>
          <a:p>
            <a:r>
              <a:rPr lang="en-GB" dirty="0">
                <a:solidFill>
                  <a:schemeClr val="tx1">
                    <a:lumMod val="85000"/>
                    <a:lumOff val="15000"/>
                  </a:schemeClr>
                </a:solidFill>
                <a:latin typeface="Sassoon Infant Std" panose="020B0503020103030203" pitchFamily="34" charset="0"/>
              </a:rPr>
              <a:t>Regular assessment and observations inform us as teachers of </a:t>
            </a:r>
          </a:p>
          <a:p>
            <a:r>
              <a:rPr lang="en-GB" dirty="0">
                <a:solidFill>
                  <a:schemeClr val="tx1">
                    <a:lumMod val="85000"/>
                    <a:lumOff val="15000"/>
                  </a:schemeClr>
                </a:solidFill>
                <a:latin typeface="Sassoon Infant Std" panose="020B0503020103030203" pitchFamily="34" charset="0"/>
              </a:rPr>
              <a:t>the children’s level of learning and their stage of development. </a:t>
            </a:r>
            <a:endParaRPr lang="en-GB" sz="1600" dirty="0">
              <a:solidFill>
                <a:schemeClr val="tx1">
                  <a:lumMod val="85000"/>
                  <a:lumOff val="15000"/>
                </a:schemeClr>
              </a:solidFill>
              <a:latin typeface="Sassoon Infant Std" panose="020B0503020103030203" pitchFamily="34" charset="0"/>
            </a:endParaRPr>
          </a:p>
        </p:txBody>
      </p:sp>
      <p:pic>
        <p:nvPicPr>
          <p:cNvPr id="4" name="Picture 3">
            <a:extLst>
              <a:ext uri="{FF2B5EF4-FFF2-40B4-BE49-F238E27FC236}">
                <a16:creationId xmlns:a16="http://schemas.microsoft.com/office/drawing/2014/main" id="{F5385988-0C41-8A5F-8499-0033B3F287C4}"/>
              </a:ext>
            </a:extLst>
          </p:cNvPr>
          <p:cNvPicPr>
            <a:picLocks noChangeAspect="1"/>
          </p:cNvPicPr>
          <p:nvPr/>
        </p:nvPicPr>
        <p:blipFill>
          <a:blip r:embed="rId3"/>
          <a:stretch>
            <a:fillRect/>
          </a:stretch>
        </p:blipFill>
        <p:spPr>
          <a:xfrm>
            <a:off x="119651" y="1809574"/>
            <a:ext cx="5379166" cy="3547828"/>
          </a:xfrm>
          <a:prstGeom prst="rect">
            <a:avLst/>
          </a:prstGeom>
          <a:effectLst>
            <a:softEdge rad="127000"/>
          </a:effectLst>
        </p:spPr>
      </p:pic>
    </p:spTree>
    <p:extLst>
      <p:ext uri="{BB962C8B-B14F-4D97-AF65-F5344CB8AC3E}">
        <p14:creationId xmlns:p14="http://schemas.microsoft.com/office/powerpoint/2010/main" val="101832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3" name="Group 3082">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4" name="Straight Connector 3083">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6"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7"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8" name="Isosceles Triangle 3087">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9"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0"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1"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2" name="Isosceles Triangle 3091">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3" name="Isosceles Triangle 3092">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 name="Rectangle 2">
            <a:extLst>
              <a:ext uri="{FF2B5EF4-FFF2-40B4-BE49-F238E27FC236}">
                <a16:creationId xmlns:a16="http://schemas.microsoft.com/office/drawing/2014/main" id="{089DCECF-3C71-8196-4623-CAF524D2DEE0}"/>
              </a:ext>
            </a:extLst>
          </p:cNvPr>
          <p:cNvSpPr/>
          <p:nvPr/>
        </p:nvSpPr>
        <p:spPr>
          <a:xfrm>
            <a:off x="2299566" y="1421580"/>
            <a:ext cx="7068272" cy="614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AB63531-E018-FA8B-B547-6CBF8C71C3CF}"/>
              </a:ext>
            </a:extLst>
          </p:cNvPr>
          <p:cNvSpPr txBox="1"/>
          <p:nvPr/>
        </p:nvSpPr>
        <p:spPr>
          <a:xfrm>
            <a:off x="1075027" y="462172"/>
            <a:ext cx="7718056" cy="646331"/>
          </a:xfrm>
          <a:prstGeom prst="rect">
            <a:avLst/>
          </a:prstGeom>
          <a:noFill/>
        </p:spPr>
        <p:txBody>
          <a:bodyPr wrap="square">
            <a:spAutoFit/>
          </a:bodyPr>
          <a:lstStyle/>
          <a:p>
            <a:pPr algn="ctr"/>
            <a:r>
              <a:rPr lang="en-GB" dirty="0">
                <a:solidFill>
                  <a:schemeClr val="tx1">
                    <a:lumMod val="85000"/>
                    <a:lumOff val="15000"/>
                  </a:schemeClr>
                </a:solidFill>
                <a:latin typeface="Sassoon Infant Std" panose="020B0503020103030203" pitchFamily="34" charset="0"/>
              </a:rPr>
              <a:t>We create a calm, safe and happy environment with engaging and enjoyable learning experiences that enable children to become confident and independent. </a:t>
            </a:r>
          </a:p>
        </p:txBody>
      </p:sp>
      <p:sp>
        <p:nvSpPr>
          <p:cNvPr id="6" name="Rectangle 5">
            <a:extLst>
              <a:ext uri="{FF2B5EF4-FFF2-40B4-BE49-F238E27FC236}">
                <a16:creationId xmlns:a16="http://schemas.microsoft.com/office/drawing/2014/main" id="{9544C674-A104-BA6F-041D-0F6717065C7B}"/>
              </a:ext>
            </a:extLst>
          </p:cNvPr>
          <p:cNvSpPr/>
          <p:nvPr/>
        </p:nvSpPr>
        <p:spPr>
          <a:xfrm>
            <a:off x="1298103" y="2422836"/>
            <a:ext cx="3133279" cy="55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8EDD1BDD-06E4-DAB5-1918-028333AD35CD}"/>
              </a:ext>
            </a:extLst>
          </p:cNvPr>
          <p:cNvGrpSpPr/>
          <p:nvPr/>
        </p:nvGrpSpPr>
        <p:grpSpPr>
          <a:xfrm>
            <a:off x="1240935" y="1745567"/>
            <a:ext cx="6758939" cy="4550638"/>
            <a:chOff x="683568" y="1182618"/>
            <a:chExt cx="4412709" cy="4550638"/>
          </a:xfrm>
        </p:grpSpPr>
        <p:sp>
          <p:nvSpPr>
            <p:cNvPr id="8" name="Rectangle 7">
              <a:extLst>
                <a:ext uri="{FF2B5EF4-FFF2-40B4-BE49-F238E27FC236}">
                  <a16:creationId xmlns:a16="http://schemas.microsoft.com/office/drawing/2014/main" id="{C907B8B6-B0D5-685B-8E26-4C0D9C6DC3B3}"/>
                </a:ext>
              </a:extLst>
            </p:cNvPr>
            <p:cNvSpPr/>
            <p:nvPr/>
          </p:nvSpPr>
          <p:spPr>
            <a:xfrm>
              <a:off x="1907704" y="2853502"/>
              <a:ext cx="1512168" cy="122413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6C0EF801-5249-5C2E-83FC-199265C44DDD}"/>
                </a:ext>
              </a:extLst>
            </p:cNvPr>
            <p:cNvSpPr/>
            <p:nvPr/>
          </p:nvSpPr>
          <p:spPr>
            <a:xfrm>
              <a:off x="4195528" y="1196752"/>
              <a:ext cx="736512" cy="4536504"/>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97CD2051-B384-0380-36F3-A77F01AF6231}"/>
                </a:ext>
              </a:extLst>
            </p:cNvPr>
            <p:cNvSpPr/>
            <p:nvPr/>
          </p:nvSpPr>
          <p:spPr>
            <a:xfrm>
              <a:off x="1907704" y="1195830"/>
              <a:ext cx="2282303" cy="165618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F7F8342-609F-77B0-4B30-BBFBCE70C531}"/>
                </a:ext>
              </a:extLst>
            </p:cNvPr>
            <p:cNvSpPr/>
            <p:nvPr/>
          </p:nvSpPr>
          <p:spPr>
            <a:xfrm>
              <a:off x="1907704" y="4077072"/>
              <a:ext cx="2282303" cy="165618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448FD81C-6AC9-601B-C948-148468D9112B}"/>
                </a:ext>
              </a:extLst>
            </p:cNvPr>
            <p:cNvSpPr/>
            <p:nvPr/>
          </p:nvSpPr>
          <p:spPr>
            <a:xfrm>
              <a:off x="1912981" y="3688482"/>
              <a:ext cx="872480" cy="38710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161E6219-6377-0D1C-7C40-9724DBADA343}"/>
                </a:ext>
              </a:extLst>
            </p:cNvPr>
            <p:cNvSpPr/>
            <p:nvPr/>
          </p:nvSpPr>
          <p:spPr>
            <a:xfrm>
              <a:off x="683568" y="1182618"/>
              <a:ext cx="1224136" cy="455063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2A50BE98-BB65-45FC-1D44-E3BB2E04B15D}"/>
                </a:ext>
              </a:extLst>
            </p:cNvPr>
            <p:cNvSpPr txBox="1"/>
            <p:nvPr/>
          </p:nvSpPr>
          <p:spPr>
            <a:xfrm>
              <a:off x="2469739" y="5312144"/>
              <a:ext cx="2626538" cy="369332"/>
            </a:xfrm>
            <a:prstGeom prst="rect">
              <a:avLst/>
            </a:prstGeom>
            <a:noFill/>
          </p:spPr>
          <p:txBody>
            <a:bodyPr wrap="square" rtlCol="0">
              <a:spAutoFit/>
            </a:bodyPr>
            <a:lstStyle/>
            <a:p>
              <a:r>
                <a:rPr lang="en-GB" dirty="0">
                  <a:latin typeface="Sassoon Infant Std" panose="020B0503020103030203" pitchFamily="34" charset="0"/>
                </a:rPr>
                <a:t>New Rock Pippins </a:t>
              </a:r>
              <a:endParaRPr lang="en-GB" sz="1200" dirty="0">
                <a:latin typeface="Sassoon Infant Std" panose="020B0503020103030203" pitchFamily="34" charset="0"/>
              </a:endParaRPr>
            </a:p>
          </p:txBody>
        </p:sp>
        <p:sp>
          <p:nvSpPr>
            <p:cNvPr id="18" name="TextBox 17">
              <a:extLst>
                <a:ext uri="{FF2B5EF4-FFF2-40B4-BE49-F238E27FC236}">
                  <a16:creationId xmlns:a16="http://schemas.microsoft.com/office/drawing/2014/main" id="{AD9C37DF-2E18-BA11-9FED-614F074C0AF6}"/>
                </a:ext>
              </a:extLst>
            </p:cNvPr>
            <p:cNvSpPr txBox="1"/>
            <p:nvPr/>
          </p:nvSpPr>
          <p:spPr>
            <a:xfrm>
              <a:off x="1027369" y="2986760"/>
              <a:ext cx="728796" cy="646331"/>
            </a:xfrm>
            <a:prstGeom prst="rect">
              <a:avLst/>
            </a:prstGeom>
            <a:noFill/>
          </p:spPr>
          <p:txBody>
            <a:bodyPr vert="horz" wrap="square" rtlCol="0">
              <a:spAutoFit/>
            </a:bodyPr>
            <a:lstStyle/>
            <a:p>
              <a:r>
                <a:rPr lang="en-GB" dirty="0">
                  <a:latin typeface="Sassoon Infant Std" panose="020B0503020103030203" pitchFamily="34" charset="0"/>
                </a:rPr>
                <a:t>Outside Area</a:t>
              </a:r>
            </a:p>
          </p:txBody>
        </p:sp>
        <p:sp>
          <p:nvSpPr>
            <p:cNvPr id="19" name="TextBox 18">
              <a:extLst>
                <a:ext uri="{FF2B5EF4-FFF2-40B4-BE49-F238E27FC236}">
                  <a16:creationId xmlns:a16="http://schemas.microsoft.com/office/drawing/2014/main" id="{967AD5BC-EA52-B0AF-7AE8-FAFB1BF6689E}"/>
                </a:ext>
              </a:extLst>
            </p:cNvPr>
            <p:cNvSpPr txBox="1"/>
            <p:nvPr/>
          </p:nvSpPr>
          <p:spPr>
            <a:xfrm>
              <a:off x="2196789" y="3067041"/>
              <a:ext cx="1368152" cy="369332"/>
            </a:xfrm>
            <a:prstGeom prst="rect">
              <a:avLst/>
            </a:prstGeom>
            <a:noFill/>
          </p:spPr>
          <p:txBody>
            <a:bodyPr wrap="square" rtlCol="0">
              <a:spAutoFit/>
            </a:bodyPr>
            <a:lstStyle/>
            <a:p>
              <a:r>
                <a:rPr lang="en-GB" dirty="0">
                  <a:latin typeface="Sassoon Infant Std" panose="020B0503020103030203" pitchFamily="34" charset="0"/>
                </a:rPr>
                <a:t>Middle Area</a:t>
              </a:r>
            </a:p>
          </p:txBody>
        </p:sp>
        <p:sp>
          <p:nvSpPr>
            <p:cNvPr id="20" name="TextBox 19">
              <a:extLst>
                <a:ext uri="{FF2B5EF4-FFF2-40B4-BE49-F238E27FC236}">
                  <a16:creationId xmlns:a16="http://schemas.microsoft.com/office/drawing/2014/main" id="{36027E50-26C9-3540-4E54-ED9CE3CA84E3}"/>
                </a:ext>
              </a:extLst>
            </p:cNvPr>
            <p:cNvSpPr txBox="1"/>
            <p:nvPr/>
          </p:nvSpPr>
          <p:spPr>
            <a:xfrm>
              <a:off x="3509750" y="3109125"/>
              <a:ext cx="513226" cy="338554"/>
            </a:xfrm>
            <a:prstGeom prst="rect">
              <a:avLst/>
            </a:prstGeom>
            <a:noFill/>
          </p:spPr>
          <p:txBody>
            <a:bodyPr vert="horz" wrap="square" rtlCol="0">
              <a:spAutoFit/>
            </a:bodyPr>
            <a:lstStyle/>
            <a:p>
              <a:r>
                <a:rPr lang="en-GB" sz="1600" dirty="0">
                  <a:latin typeface="Sassoon Infant Std" panose="020B0503020103030203" pitchFamily="34" charset="0"/>
                </a:rPr>
                <a:t>Toilets</a:t>
              </a:r>
              <a:endParaRPr lang="en-GB" sz="1000" dirty="0">
                <a:latin typeface="Sassoon Infant Std" panose="020B0503020103030203" pitchFamily="34" charset="0"/>
              </a:endParaRPr>
            </a:p>
          </p:txBody>
        </p:sp>
        <p:sp>
          <p:nvSpPr>
            <p:cNvPr id="21" name="TextBox 20">
              <a:extLst>
                <a:ext uri="{FF2B5EF4-FFF2-40B4-BE49-F238E27FC236}">
                  <a16:creationId xmlns:a16="http://schemas.microsoft.com/office/drawing/2014/main" id="{55CDD12A-6736-A71B-9C2B-4458F030EC7D}"/>
                </a:ext>
              </a:extLst>
            </p:cNvPr>
            <p:cNvSpPr txBox="1"/>
            <p:nvPr/>
          </p:nvSpPr>
          <p:spPr>
            <a:xfrm>
              <a:off x="4216429" y="3074724"/>
              <a:ext cx="734421" cy="646331"/>
            </a:xfrm>
            <a:prstGeom prst="rect">
              <a:avLst/>
            </a:prstGeom>
            <a:noFill/>
          </p:spPr>
          <p:txBody>
            <a:bodyPr vert="horz" wrap="square" rtlCol="0">
              <a:spAutoFit/>
            </a:bodyPr>
            <a:lstStyle/>
            <a:p>
              <a:r>
                <a:rPr lang="en-GB" dirty="0">
                  <a:latin typeface="Sassoon Infant Std" panose="020B0503020103030203" pitchFamily="34" charset="0"/>
                </a:rPr>
                <a:t>The Orchard</a:t>
              </a:r>
            </a:p>
          </p:txBody>
        </p:sp>
        <p:sp>
          <p:nvSpPr>
            <p:cNvPr id="22" name="TextBox 21">
              <a:extLst>
                <a:ext uri="{FF2B5EF4-FFF2-40B4-BE49-F238E27FC236}">
                  <a16:creationId xmlns:a16="http://schemas.microsoft.com/office/drawing/2014/main" id="{4A0C78E6-F96B-044D-F202-8145225E02D6}"/>
                </a:ext>
              </a:extLst>
            </p:cNvPr>
            <p:cNvSpPr txBox="1"/>
            <p:nvPr/>
          </p:nvSpPr>
          <p:spPr>
            <a:xfrm>
              <a:off x="2538291" y="1229391"/>
              <a:ext cx="2180724" cy="646331"/>
            </a:xfrm>
            <a:prstGeom prst="rect">
              <a:avLst/>
            </a:prstGeom>
            <a:noFill/>
          </p:spPr>
          <p:txBody>
            <a:bodyPr wrap="square" rtlCol="0">
              <a:spAutoFit/>
            </a:bodyPr>
            <a:lstStyle/>
            <a:p>
              <a:r>
                <a:rPr lang="en-GB" dirty="0">
                  <a:latin typeface="Sassoon Infant Std" panose="020B0503020103030203" pitchFamily="34" charset="0"/>
                </a:rPr>
                <a:t>Golden Pippins </a:t>
              </a:r>
              <a:endParaRPr lang="en-GB" sz="1200" dirty="0">
                <a:latin typeface="Sassoon Infant Std" panose="020B0503020103030203" pitchFamily="34" charset="0"/>
              </a:endParaRPr>
            </a:p>
            <a:p>
              <a:endParaRPr lang="en-GB" dirty="0"/>
            </a:p>
          </p:txBody>
        </p:sp>
      </p:grpSp>
      <p:sp>
        <p:nvSpPr>
          <p:cNvPr id="23" name="Smiley Face 22">
            <a:extLst>
              <a:ext uri="{FF2B5EF4-FFF2-40B4-BE49-F238E27FC236}">
                <a16:creationId xmlns:a16="http://schemas.microsoft.com/office/drawing/2014/main" id="{C9C3896B-E20D-74C4-C1EC-C58CFA03BF66}"/>
              </a:ext>
            </a:extLst>
          </p:cNvPr>
          <p:cNvSpPr/>
          <p:nvPr/>
        </p:nvSpPr>
        <p:spPr>
          <a:xfrm>
            <a:off x="3291577" y="2436870"/>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Smiley Face 23">
            <a:extLst>
              <a:ext uri="{FF2B5EF4-FFF2-40B4-BE49-F238E27FC236}">
                <a16:creationId xmlns:a16="http://schemas.microsoft.com/office/drawing/2014/main" id="{19876450-0387-14B2-B684-A5DE1278CD3F}"/>
              </a:ext>
            </a:extLst>
          </p:cNvPr>
          <p:cNvSpPr/>
          <p:nvPr/>
        </p:nvSpPr>
        <p:spPr>
          <a:xfrm>
            <a:off x="3327444" y="5007144"/>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miley Face 24">
            <a:extLst>
              <a:ext uri="{FF2B5EF4-FFF2-40B4-BE49-F238E27FC236}">
                <a16:creationId xmlns:a16="http://schemas.microsoft.com/office/drawing/2014/main" id="{3A26660A-7AF8-6425-FCC8-77E20B8E07B0}"/>
              </a:ext>
            </a:extLst>
          </p:cNvPr>
          <p:cNvSpPr/>
          <p:nvPr/>
        </p:nvSpPr>
        <p:spPr>
          <a:xfrm>
            <a:off x="3950898" y="2295981"/>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Smiley Face 25">
            <a:extLst>
              <a:ext uri="{FF2B5EF4-FFF2-40B4-BE49-F238E27FC236}">
                <a16:creationId xmlns:a16="http://schemas.microsoft.com/office/drawing/2014/main" id="{2BE879B4-04E2-C981-9625-19F3F2F1DD24}"/>
              </a:ext>
            </a:extLst>
          </p:cNvPr>
          <p:cNvSpPr/>
          <p:nvPr/>
        </p:nvSpPr>
        <p:spPr>
          <a:xfrm>
            <a:off x="4461038" y="2567160"/>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Smiley Face 26">
            <a:extLst>
              <a:ext uri="{FF2B5EF4-FFF2-40B4-BE49-F238E27FC236}">
                <a16:creationId xmlns:a16="http://schemas.microsoft.com/office/drawing/2014/main" id="{0A399992-7871-8F1C-449B-F2B2A8A8FC70}"/>
              </a:ext>
            </a:extLst>
          </p:cNvPr>
          <p:cNvSpPr/>
          <p:nvPr/>
        </p:nvSpPr>
        <p:spPr>
          <a:xfrm>
            <a:off x="4960520" y="2197842"/>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Smiley Face 27">
            <a:extLst>
              <a:ext uri="{FF2B5EF4-FFF2-40B4-BE49-F238E27FC236}">
                <a16:creationId xmlns:a16="http://schemas.microsoft.com/office/drawing/2014/main" id="{0BBA36AA-9798-8DE3-EC59-FE1001A84162}"/>
              </a:ext>
            </a:extLst>
          </p:cNvPr>
          <p:cNvSpPr/>
          <p:nvPr/>
        </p:nvSpPr>
        <p:spPr>
          <a:xfrm>
            <a:off x="5680439" y="2492136"/>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Smiley Face 28">
            <a:extLst>
              <a:ext uri="{FF2B5EF4-FFF2-40B4-BE49-F238E27FC236}">
                <a16:creationId xmlns:a16="http://schemas.microsoft.com/office/drawing/2014/main" id="{3D80231F-E5CA-11B5-F00F-0579D23D396B}"/>
              </a:ext>
            </a:extLst>
          </p:cNvPr>
          <p:cNvSpPr/>
          <p:nvPr/>
        </p:nvSpPr>
        <p:spPr>
          <a:xfrm>
            <a:off x="4028474" y="5032456"/>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Smiley Face 29">
            <a:extLst>
              <a:ext uri="{FF2B5EF4-FFF2-40B4-BE49-F238E27FC236}">
                <a16:creationId xmlns:a16="http://schemas.microsoft.com/office/drawing/2014/main" id="{355C8E45-3B65-D963-5DD8-5CA8324E4631}"/>
              </a:ext>
            </a:extLst>
          </p:cNvPr>
          <p:cNvSpPr/>
          <p:nvPr/>
        </p:nvSpPr>
        <p:spPr>
          <a:xfrm>
            <a:off x="3665618" y="5427498"/>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Smiley Face 30">
            <a:extLst>
              <a:ext uri="{FF2B5EF4-FFF2-40B4-BE49-F238E27FC236}">
                <a16:creationId xmlns:a16="http://schemas.microsoft.com/office/drawing/2014/main" id="{C4597EF7-DCCE-0E7A-ED6B-4EE2C1ADD4E9}"/>
              </a:ext>
            </a:extLst>
          </p:cNvPr>
          <p:cNvSpPr/>
          <p:nvPr/>
        </p:nvSpPr>
        <p:spPr>
          <a:xfrm>
            <a:off x="4523199" y="5424890"/>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Smiley Face 31">
            <a:extLst>
              <a:ext uri="{FF2B5EF4-FFF2-40B4-BE49-F238E27FC236}">
                <a16:creationId xmlns:a16="http://schemas.microsoft.com/office/drawing/2014/main" id="{A2E9D085-E9CD-C249-831F-C1C7F52F215E}"/>
              </a:ext>
            </a:extLst>
          </p:cNvPr>
          <p:cNvSpPr/>
          <p:nvPr/>
        </p:nvSpPr>
        <p:spPr>
          <a:xfrm>
            <a:off x="4880655" y="4812361"/>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miley Face 32">
            <a:extLst>
              <a:ext uri="{FF2B5EF4-FFF2-40B4-BE49-F238E27FC236}">
                <a16:creationId xmlns:a16="http://schemas.microsoft.com/office/drawing/2014/main" id="{0C039ABA-3595-3C50-16C8-B6DB436D9887}"/>
              </a:ext>
            </a:extLst>
          </p:cNvPr>
          <p:cNvSpPr/>
          <p:nvPr/>
        </p:nvSpPr>
        <p:spPr>
          <a:xfrm>
            <a:off x="5195553" y="5243242"/>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Smiley Face 33">
            <a:extLst>
              <a:ext uri="{FF2B5EF4-FFF2-40B4-BE49-F238E27FC236}">
                <a16:creationId xmlns:a16="http://schemas.microsoft.com/office/drawing/2014/main" id="{D58F1161-2450-164F-BE4B-A1073B5A6142}"/>
              </a:ext>
            </a:extLst>
          </p:cNvPr>
          <p:cNvSpPr/>
          <p:nvPr/>
        </p:nvSpPr>
        <p:spPr>
          <a:xfrm>
            <a:off x="5685932" y="4807169"/>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Smiley Face 34">
            <a:extLst>
              <a:ext uri="{FF2B5EF4-FFF2-40B4-BE49-F238E27FC236}">
                <a16:creationId xmlns:a16="http://schemas.microsoft.com/office/drawing/2014/main" id="{286D5C75-D4E8-86E2-3800-5682FF329D3F}"/>
              </a:ext>
            </a:extLst>
          </p:cNvPr>
          <p:cNvSpPr/>
          <p:nvPr/>
        </p:nvSpPr>
        <p:spPr>
          <a:xfrm>
            <a:off x="5806914" y="5647878"/>
            <a:ext cx="362856" cy="320335"/>
          </a:xfrm>
          <a:prstGeom prst="smileyFac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D6DF2D1D-E101-7F07-120B-8DA56AD4E26B}"/>
              </a:ext>
            </a:extLst>
          </p:cNvPr>
          <p:cNvSpPr/>
          <p:nvPr/>
        </p:nvSpPr>
        <p:spPr>
          <a:xfrm>
            <a:off x="3140471" y="4273431"/>
            <a:ext cx="1292276" cy="51937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3D68948E-D066-4435-F0A2-FBB5EC984BFB}"/>
              </a:ext>
            </a:extLst>
          </p:cNvPr>
          <p:cNvSpPr/>
          <p:nvPr/>
        </p:nvSpPr>
        <p:spPr>
          <a:xfrm>
            <a:off x="3119109" y="1356921"/>
            <a:ext cx="1336376" cy="38710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AE6E32A2-0DE7-E032-A299-CE27A3DF466F}"/>
              </a:ext>
            </a:extLst>
          </p:cNvPr>
          <p:cNvSpPr/>
          <p:nvPr/>
        </p:nvSpPr>
        <p:spPr>
          <a:xfrm>
            <a:off x="3148353" y="1476294"/>
            <a:ext cx="1281069" cy="36933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miley Face 38">
            <a:extLst>
              <a:ext uri="{FF2B5EF4-FFF2-40B4-BE49-F238E27FC236}">
                <a16:creationId xmlns:a16="http://schemas.microsoft.com/office/drawing/2014/main" id="{80F4F882-7E2B-B9BC-0905-A181B63642D1}"/>
              </a:ext>
            </a:extLst>
          </p:cNvPr>
          <p:cNvSpPr/>
          <p:nvPr/>
        </p:nvSpPr>
        <p:spPr>
          <a:xfrm>
            <a:off x="3922547" y="2836321"/>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miley Face 39">
            <a:extLst>
              <a:ext uri="{FF2B5EF4-FFF2-40B4-BE49-F238E27FC236}">
                <a16:creationId xmlns:a16="http://schemas.microsoft.com/office/drawing/2014/main" id="{2846BBB0-5DBA-FDA7-BF5F-5017076A3F27}"/>
              </a:ext>
            </a:extLst>
          </p:cNvPr>
          <p:cNvSpPr/>
          <p:nvPr/>
        </p:nvSpPr>
        <p:spPr>
          <a:xfrm>
            <a:off x="5141948" y="2979384"/>
            <a:ext cx="362856" cy="320335"/>
          </a:xfrm>
          <a:prstGeom prst="smileyFace">
            <a:avLst/>
          </a:prstGeom>
          <a:solidFill>
            <a:srgbClr val="D83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E62BA191-609F-956C-B640-2975C77971FD}"/>
              </a:ext>
            </a:extLst>
          </p:cNvPr>
          <p:cNvPicPr>
            <a:picLocks noChangeAspect="1"/>
          </p:cNvPicPr>
          <p:nvPr/>
        </p:nvPicPr>
        <p:blipFill>
          <a:blip r:embed="rId3"/>
          <a:stretch>
            <a:fillRect/>
          </a:stretch>
        </p:blipFill>
        <p:spPr>
          <a:xfrm>
            <a:off x="10129412" y="2435186"/>
            <a:ext cx="1933480" cy="2034294"/>
          </a:xfrm>
          <a:prstGeom prst="rect">
            <a:avLst/>
          </a:prstGeom>
          <a:ln>
            <a:noFill/>
          </a:ln>
          <a:effectLst>
            <a:softEdge rad="112500"/>
          </a:effectLst>
        </p:spPr>
      </p:pic>
      <p:pic>
        <p:nvPicPr>
          <p:cNvPr id="41" name="Picture 40">
            <a:extLst>
              <a:ext uri="{FF2B5EF4-FFF2-40B4-BE49-F238E27FC236}">
                <a16:creationId xmlns:a16="http://schemas.microsoft.com/office/drawing/2014/main" id="{D02B7CB4-D70D-36B2-AC16-91F43EB91DAA}"/>
              </a:ext>
            </a:extLst>
          </p:cNvPr>
          <p:cNvPicPr>
            <a:picLocks noChangeAspect="1"/>
          </p:cNvPicPr>
          <p:nvPr/>
        </p:nvPicPr>
        <p:blipFill>
          <a:blip r:embed="rId4"/>
          <a:stretch>
            <a:fillRect/>
          </a:stretch>
        </p:blipFill>
        <p:spPr>
          <a:xfrm>
            <a:off x="8770243" y="2449503"/>
            <a:ext cx="1324332" cy="2021348"/>
          </a:xfrm>
          <a:prstGeom prst="rect">
            <a:avLst/>
          </a:prstGeom>
          <a:ln>
            <a:noFill/>
          </a:ln>
          <a:effectLst>
            <a:softEdge rad="112500"/>
          </a:effectLst>
        </p:spPr>
      </p:pic>
      <p:pic>
        <p:nvPicPr>
          <p:cNvPr id="44" name="Picture 43">
            <a:extLst>
              <a:ext uri="{FF2B5EF4-FFF2-40B4-BE49-F238E27FC236}">
                <a16:creationId xmlns:a16="http://schemas.microsoft.com/office/drawing/2014/main" id="{A74506C5-606F-983C-18DA-3F524F5992F1}"/>
              </a:ext>
            </a:extLst>
          </p:cNvPr>
          <p:cNvPicPr>
            <a:picLocks noChangeAspect="1"/>
          </p:cNvPicPr>
          <p:nvPr/>
        </p:nvPicPr>
        <p:blipFill>
          <a:blip r:embed="rId5"/>
          <a:srcRect l="-5717" t="11451" r="5717" b="-169"/>
          <a:stretch>
            <a:fillRect/>
          </a:stretch>
        </p:blipFill>
        <p:spPr>
          <a:xfrm>
            <a:off x="8508515" y="4377106"/>
            <a:ext cx="3530708" cy="2349278"/>
          </a:xfrm>
          <a:prstGeom prst="rect">
            <a:avLst/>
          </a:prstGeom>
          <a:effectLst>
            <a:softEdge rad="127000"/>
          </a:effectLst>
        </p:spPr>
      </p:pic>
      <p:pic>
        <p:nvPicPr>
          <p:cNvPr id="45" name="Picture 44">
            <a:extLst>
              <a:ext uri="{FF2B5EF4-FFF2-40B4-BE49-F238E27FC236}">
                <a16:creationId xmlns:a16="http://schemas.microsoft.com/office/drawing/2014/main" id="{F48AB84A-A346-32BD-6F0E-75388E24B513}"/>
              </a:ext>
            </a:extLst>
          </p:cNvPr>
          <p:cNvPicPr>
            <a:picLocks noChangeAspect="1"/>
          </p:cNvPicPr>
          <p:nvPr/>
        </p:nvPicPr>
        <p:blipFill>
          <a:blip r:embed="rId6"/>
          <a:stretch>
            <a:fillRect/>
          </a:stretch>
        </p:blipFill>
        <p:spPr>
          <a:xfrm>
            <a:off x="8783138" y="154916"/>
            <a:ext cx="3256085" cy="2267920"/>
          </a:xfrm>
          <a:prstGeom prst="rect">
            <a:avLst/>
          </a:prstGeom>
          <a:ln>
            <a:noFill/>
          </a:ln>
          <a:effectLst>
            <a:softEdge rad="112500"/>
          </a:effectLst>
        </p:spPr>
      </p:pic>
    </p:spTree>
    <p:extLst>
      <p:ext uri="{BB962C8B-B14F-4D97-AF65-F5344CB8AC3E}">
        <p14:creationId xmlns:p14="http://schemas.microsoft.com/office/powerpoint/2010/main" val="4599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925 0.00857 L -0.00092 0.18565 L -0.10886 0.0426 " pathEditMode="relative" rAng="0" ptsTypes="AAA">
                                      <p:cBhvr>
                                        <p:cTn id="6" dur="2000" fill="hold"/>
                                        <p:tgtEl>
                                          <p:spTgt spid="23"/>
                                        </p:tgtEl>
                                        <p:attrNameLst>
                                          <p:attrName>ppt_x</p:attrName>
                                          <p:attrName>ppt_y</p:attrName>
                                        </p:attrNameLst>
                                      </p:cBhvr>
                                      <p:rCtr x="-4570" y="8843"/>
                                    </p:animMotion>
                                  </p:childTnLst>
                                </p:cTn>
                              </p:par>
                              <p:par>
                                <p:cTn id="7" presetID="0" presetClass="path" presetSubtype="0" accel="50000" decel="50000" fill="hold" grpId="0" nodeType="withEffect">
                                  <p:stCondLst>
                                    <p:cond delay="0"/>
                                  </p:stCondLst>
                                  <p:childTnLst>
                                    <p:animMotion origin="layout" path="M -0.00013 -0.00347 L 0.11979 0.50556 L -0.00755 0.22408 L -0.17929 0.39329 " pathEditMode="relative" rAng="0" ptsTypes="AAAA">
                                      <p:cBhvr>
                                        <p:cTn id="8" dur="4000" fill="hold"/>
                                        <p:tgtEl>
                                          <p:spTgt spid="25"/>
                                        </p:tgtEl>
                                        <p:attrNameLst>
                                          <p:attrName>ppt_x</p:attrName>
                                          <p:attrName>ppt_y</p:attrName>
                                        </p:attrNameLst>
                                      </p:cBhvr>
                                      <p:rCtr x="-2969" y="25440"/>
                                    </p:animMotion>
                                  </p:childTnLst>
                                </p:cTn>
                              </p:par>
                              <p:par>
                                <p:cTn id="9" presetID="0" presetClass="path" presetSubtype="0" accel="50000" decel="50000" fill="hold" grpId="0" nodeType="withEffect">
                                  <p:stCondLst>
                                    <p:cond delay="0"/>
                                  </p:stCondLst>
                                  <p:childTnLst>
                                    <p:animMotion origin="layout" path="M 0.0069 -0.00116 L 0.15052 -0.13125 " pathEditMode="relative" rAng="0" ptsTypes="AA">
                                      <p:cBhvr>
                                        <p:cTn id="10" dur="2000" fill="hold"/>
                                        <p:tgtEl>
                                          <p:spTgt spid="39"/>
                                        </p:tgtEl>
                                        <p:attrNameLst>
                                          <p:attrName>ppt_x</p:attrName>
                                          <p:attrName>ppt_y</p:attrName>
                                        </p:attrNameLst>
                                      </p:cBhvr>
                                      <p:rCtr x="7174" y="-6505"/>
                                    </p:animMotion>
                                  </p:childTnLst>
                                </p:cTn>
                              </p:par>
                              <p:par>
                                <p:cTn id="11" presetID="0" presetClass="path" presetSubtype="0" accel="50000" decel="50000" fill="hold" grpId="0" nodeType="withEffect">
                                  <p:stCondLst>
                                    <p:cond delay="0"/>
                                  </p:stCondLst>
                                  <p:childTnLst>
                                    <p:animMotion origin="layout" path="M 0.00482 -0.00394 L 0.06706 -0.0919 " pathEditMode="relative" rAng="0" ptsTypes="AA">
                                      <p:cBhvr>
                                        <p:cTn id="12" dur="2000" fill="hold"/>
                                        <p:tgtEl>
                                          <p:spTgt spid="26"/>
                                        </p:tgtEl>
                                        <p:attrNameLst>
                                          <p:attrName>ppt_x</p:attrName>
                                          <p:attrName>ppt_y</p:attrName>
                                        </p:attrNameLst>
                                      </p:cBhvr>
                                      <p:rCtr x="3112" y="-4398"/>
                                    </p:animMotion>
                                  </p:childTnLst>
                                </p:cTn>
                              </p:par>
                              <p:par>
                                <p:cTn id="13" presetID="0" presetClass="path" presetSubtype="0" accel="50000" decel="50000" fill="hold" grpId="0" nodeType="withEffect">
                                  <p:stCondLst>
                                    <p:cond delay="0"/>
                                  </p:stCondLst>
                                  <p:childTnLst>
                                    <p:animMotion origin="layout" path="M -0.00261 -0.0007 L -0.02461 0.13403 L 0.05781 0.13912 L -0.31172 0.13079 L -0.21393 0.41551 L -0.20755 0.10972 L -0.09688 0.25764 " pathEditMode="relative" rAng="0" ptsTypes="AAAAAAA">
                                      <p:cBhvr>
                                        <p:cTn id="14" dur="5000" fill="hold"/>
                                        <p:tgtEl>
                                          <p:spTgt spid="40"/>
                                        </p:tgtEl>
                                        <p:attrNameLst>
                                          <p:attrName>ppt_x</p:attrName>
                                          <p:attrName>ppt_y</p:attrName>
                                        </p:attrNameLst>
                                      </p:cBhvr>
                                      <p:rCtr x="-12435" y="20810"/>
                                    </p:animMotion>
                                  </p:childTnLst>
                                </p:cTn>
                              </p:par>
                              <p:par>
                                <p:cTn id="15" presetID="0" presetClass="path" presetSubtype="0" accel="50000" decel="50000" fill="hold" grpId="0" nodeType="withEffect">
                                  <p:stCondLst>
                                    <p:cond delay="0"/>
                                  </p:stCondLst>
                                  <p:childTnLst>
                                    <p:animMotion origin="layout" path="M -0.00469 -0.00787 L -0.09427 0.23425 L 0.00273 0.3824 " pathEditMode="relative" rAng="0" ptsTypes="AAA">
                                      <p:cBhvr>
                                        <p:cTn id="16" dur="2000" fill="hold"/>
                                        <p:tgtEl>
                                          <p:spTgt spid="28"/>
                                        </p:tgtEl>
                                        <p:attrNameLst>
                                          <p:attrName>ppt_x</p:attrName>
                                          <p:attrName>ppt_y</p:attrName>
                                        </p:attrNameLst>
                                      </p:cBhvr>
                                      <p:rCtr x="-4115" y="19514"/>
                                    </p:animMotion>
                                  </p:childTnLst>
                                </p:cTn>
                              </p:par>
                              <p:par>
                                <p:cTn id="17" presetID="0" presetClass="path" presetSubtype="0" accel="50000" decel="50000" fill="hold" grpId="0" nodeType="withEffect">
                                  <p:stCondLst>
                                    <p:cond delay="0"/>
                                  </p:stCondLst>
                                  <p:childTnLst>
                                    <p:animMotion origin="layout" path="M 0.00495 -0.00532 L -0.04453 0.26597 L -0.07188 0.47755 L -0.1112 0.05139 " pathEditMode="relative" rAng="0" ptsTypes="AAAA">
                                      <p:cBhvr>
                                        <p:cTn id="18" dur="4000" fill="hold"/>
                                        <p:tgtEl>
                                          <p:spTgt spid="27"/>
                                        </p:tgtEl>
                                        <p:attrNameLst>
                                          <p:attrName>ppt_x</p:attrName>
                                          <p:attrName>ppt_y</p:attrName>
                                        </p:attrNameLst>
                                      </p:cBhvr>
                                      <p:rCtr x="-5807" y="24144"/>
                                    </p:animMotion>
                                  </p:childTnLst>
                                </p:cTn>
                              </p:par>
                              <p:par>
                                <p:cTn id="19" presetID="0" presetClass="path" presetSubtype="0" accel="50000" decel="50000" fill="hold" grpId="0" nodeType="withEffect">
                                  <p:stCondLst>
                                    <p:cond delay="0"/>
                                  </p:stCondLst>
                                  <p:childTnLst>
                                    <p:animMotion origin="layout" path="M -0.00651 -0.00208 L 0.13802 0.06945 " pathEditMode="relative" rAng="0" ptsTypes="AA">
                                      <p:cBhvr>
                                        <p:cTn id="20" dur="2000" fill="hold"/>
                                        <p:tgtEl>
                                          <p:spTgt spid="24"/>
                                        </p:tgtEl>
                                        <p:attrNameLst>
                                          <p:attrName>ppt_x</p:attrName>
                                          <p:attrName>ppt_y</p:attrName>
                                        </p:attrNameLst>
                                      </p:cBhvr>
                                      <p:rCtr x="7227" y="3565"/>
                                    </p:animMotion>
                                  </p:childTnLst>
                                </p:cTn>
                              </p:par>
                              <p:par>
                                <p:cTn id="21" presetID="0" presetClass="path" presetSubtype="0" accel="50000" decel="50000" fill="hold" grpId="0" nodeType="withEffect">
                                  <p:stCondLst>
                                    <p:cond delay="0"/>
                                  </p:stCondLst>
                                  <p:childTnLst>
                                    <p:animMotion origin="layout" path="M -0.00052 -0.0088 L -0.08385 0.04166 " pathEditMode="relative" rAng="0" ptsTypes="AA">
                                      <p:cBhvr>
                                        <p:cTn id="22" dur="2000" fill="hold"/>
                                        <p:tgtEl>
                                          <p:spTgt spid="34"/>
                                        </p:tgtEl>
                                        <p:attrNameLst>
                                          <p:attrName>ppt_x</p:attrName>
                                          <p:attrName>ppt_y</p:attrName>
                                        </p:attrNameLst>
                                      </p:cBhvr>
                                      <p:rCtr x="-4167" y="2523"/>
                                    </p:animMotion>
                                  </p:childTnLst>
                                </p:cTn>
                              </p:par>
                              <p:par>
                                <p:cTn id="23" presetID="0" presetClass="path" presetSubtype="0" accel="50000" decel="50000" fill="hold" grpId="0" nodeType="withEffect">
                                  <p:stCondLst>
                                    <p:cond delay="0"/>
                                  </p:stCondLst>
                                  <p:childTnLst>
                                    <p:animMotion origin="layout" path="M -0.00547 -0.00417 L 0.09141 -0.13426 L 0.11706 -0.39931 " pathEditMode="relative" rAng="0" ptsTypes="AAA">
                                      <p:cBhvr>
                                        <p:cTn id="24" dur="3000" fill="hold"/>
                                        <p:tgtEl>
                                          <p:spTgt spid="29"/>
                                        </p:tgtEl>
                                        <p:attrNameLst>
                                          <p:attrName>ppt_x</p:attrName>
                                          <p:attrName>ppt_y</p:attrName>
                                        </p:attrNameLst>
                                      </p:cBhvr>
                                      <p:rCtr x="6120" y="-19769"/>
                                    </p:animMotion>
                                  </p:childTnLst>
                                </p:cTn>
                              </p:par>
                              <p:par>
                                <p:cTn id="25" presetID="0" presetClass="path" presetSubtype="0" accel="50000" decel="50000" fill="hold" grpId="0" nodeType="withEffect">
                                  <p:stCondLst>
                                    <p:cond delay="0"/>
                                  </p:stCondLst>
                                  <p:childTnLst>
                                    <p:animMotion origin="layout" path="M -0.00131 -0.01435 L -0.13763 -0.3169 L -0.32513 -0.32824 L -0.27761 -0.52477 " pathEditMode="relative" rAng="0" ptsTypes="AAAA">
                                      <p:cBhvr>
                                        <p:cTn id="26" dur="3750" fill="hold"/>
                                        <p:tgtEl>
                                          <p:spTgt spid="35"/>
                                        </p:tgtEl>
                                        <p:attrNameLst>
                                          <p:attrName>ppt_x</p:attrName>
                                          <p:attrName>ppt_y</p:attrName>
                                        </p:attrNameLst>
                                      </p:cBhvr>
                                      <p:rCtr x="-16198" y="-25532"/>
                                    </p:animMotion>
                                  </p:childTnLst>
                                </p:cTn>
                              </p:par>
                              <p:par>
                                <p:cTn id="27" presetID="0" presetClass="path" presetSubtype="0" accel="50000" decel="50000" fill="hold" grpId="0" nodeType="withEffect">
                                  <p:stCondLst>
                                    <p:cond delay="0"/>
                                  </p:stCondLst>
                                  <p:childTnLst>
                                    <p:animMotion origin="layout" path="M -0.00404 -0.00347 L 0.04532 -0.2375 L -0.17227 0.02269 L -0.10105 -0.25046 L 0.11758 -0.27152 L 0.05717 -0.07013 " pathEditMode="relative" rAng="0" ptsTypes="AAAAAA">
                                      <p:cBhvr>
                                        <p:cTn id="28" dur="4250" fill="hold"/>
                                        <p:tgtEl>
                                          <p:spTgt spid="30"/>
                                        </p:tgtEl>
                                        <p:attrNameLst>
                                          <p:attrName>ppt_x</p:attrName>
                                          <p:attrName>ppt_y</p:attrName>
                                        </p:attrNameLst>
                                      </p:cBhvr>
                                      <p:rCtr x="-2331" y="-12106"/>
                                    </p:animMotion>
                                  </p:childTnLst>
                                </p:cTn>
                              </p:par>
                              <p:par>
                                <p:cTn id="29" presetID="0" presetClass="path" presetSubtype="0" accel="50000" decel="50000" fill="hold" grpId="0" nodeType="withEffect">
                                  <p:stCondLst>
                                    <p:cond delay="0"/>
                                  </p:stCondLst>
                                  <p:childTnLst>
                                    <p:animMotion origin="layout" path="M -0.00482 -0.01088 L -0.01485 -0.23379 " pathEditMode="relative" rAng="0" ptsTypes="AA">
                                      <p:cBhvr>
                                        <p:cTn id="30" dur="2000" fill="hold"/>
                                        <p:tgtEl>
                                          <p:spTgt spid="31"/>
                                        </p:tgtEl>
                                        <p:attrNameLst>
                                          <p:attrName>ppt_x</p:attrName>
                                          <p:attrName>ppt_y</p:attrName>
                                        </p:attrNameLst>
                                      </p:cBhvr>
                                      <p:rCtr x="-508" y="-11157"/>
                                    </p:animMotion>
                                  </p:childTnLst>
                                </p:cTn>
                              </p:par>
                              <p:par>
                                <p:cTn id="31" presetID="0" presetClass="path" presetSubtype="0" accel="50000" decel="50000" fill="hold" grpId="0" nodeType="withEffect">
                                  <p:stCondLst>
                                    <p:cond delay="0"/>
                                  </p:stCondLst>
                                  <p:childTnLst>
                                    <p:animMotion origin="layout" path="M 0.00326 -0.00278 L -0.0444 -0.2794 L -0.10195 -0.15903 " pathEditMode="relative" rAng="0" ptsTypes="AAA">
                                      <p:cBhvr>
                                        <p:cTn id="32" dur="2750" fill="hold"/>
                                        <p:tgtEl>
                                          <p:spTgt spid="32"/>
                                        </p:tgtEl>
                                        <p:attrNameLst>
                                          <p:attrName>ppt_x</p:attrName>
                                          <p:attrName>ppt_y</p:attrName>
                                        </p:attrNameLst>
                                      </p:cBhvr>
                                      <p:rCtr x="-5260" y="-13843"/>
                                    </p:animMotion>
                                  </p:childTnLst>
                                </p:cTn>
                              </p:par>
                              <p:par>
                                <p:cTn id="33" presetID="0" presetClass="path" presetSubtype="0" accel="50000" decel="50000" fill="hold" grpId="0" nodeType="withEffect">
                                  <p:stCondLst>
                                    <p:cond delay="0"/>
                                  </p:stCondLst>
                                  <p:childTnLst>
                                    <p:animMotion origin="layout" path="M 0.00026 -0.0074 L -0.00612 -0.25625 L 0.04427 -0.33588 " pathEditMode="relative" rAng="0" ptsTypes="AAA">
                                      <p:cBhvr>
                                        <p:cTn id="34" dur="2000" fill="hold"/>
                                        <p:tgtEl>
                                          <p:spTgt spid="33"/>
                                        </p:tgtEl>
                                        <p:attrNameLst>
                                          <p:attrName>ppt_x</p:attrName>
                                          <p:attrName>ppt_y</p:attrName>
                                        </p:attrNameLst>
                                      </p:cBhvr>
                                      <p:rCtr x="1875" y="-1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3" name="Group 3082">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4" name="Straight Connector 3083">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5" name="Straight Connector 3084">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6"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7"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8" name="Isosceles Triangle 3087">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9"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0"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1"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2" name="Isosceles Triangle 3091">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93" name="Isosceles Triangle 3092">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 name="Rectangle 2">
            <a:extLst>
              <a:ext uri="{FF2B5EF4-FFF2-40B4-BE49-F238E27FC236}">
                <a16:creationId xmlns:a16="http://schemas.microsoft.com/office/drawing/2014/main" id="{089DCECF-3C71-8196-4623-CAF524D2DEE0}"/>
              </a:ext>
            </a:extLst>
          </p:cNvPr>
          <p:cNvSpPr/>
          <p:nvPr/>
        </p:nvSpPr>
        <p:spPr>
          <a:xfrm>
            <a:off x="2299566" y="1421580"/>
            <a:ext cx="7068272" cy="614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8">
            <a:extLst>
              <a:ext uri="{FF2B5EF4-FFF2-40B4-BE49-F238E27FC236}">
                <a16:creationId xmlns:a16="http://schemas.microsoft.com/office/drawing/2014/main" id="{21AD9262-1735-E9C6-8EBE-2DB471B70C6F}"/>
              </a:ext>
            </a:extLst>
          </p:cNvPr>
          <p:cNvSpPr>
            <a:spLocks noGrp="1"/>
          </p:cNvSpPr>
          <p:nvPr>
            <p:ph type="title"/>
          </p:nvPr>
        </p:nvSpPr>
        <p:spPr>
          <a:xfrm>
            <a:off x="421298" y="164256"/>
            <a:ext cx="5549753" cy="750208"/>
          </a:xfrm>
        </p:spPr>
        <p:txBody>
          <a:bodyPr>
            <a:normAutofit/>
          </a:bodyPr>
          <a:lstStyle/>
          <a:p>
            <a:r>
              <a:rPr lang="en-GB" sz="3600" dirty="0">
                <a:solidFill>
                  <a:srgbClr val="339D68"/>
                </a:solidFill>
                <a:latin typeface="Sassoon Infant Std" panose="020B0503020103030203" pitchFamily="34" charset="0"/>
              </a:rPr>
              <a:t>A Typical Day in Pippins  </a:t>
            </a:r>
          </a:p>
        </p:txBody>
      </p:sp>
      <p:graphicFrame>
        <p:nvGraphicFramePr>
          <p:cNvPr id="11" name="Table 6">
            <a:extLst>
              <a:ext uri="{FF2B5EF4-FFF2-40B4-BE49-F238E27FC236}">
                <a16:creationId xmlns:a16="http://schemas.microsoft.com/office/drawing/2014/main" id="{592055FB-3A47-DD6D-27D2-8D3AC9B5DF62}"/>
              </a:ext>
            </a:extLst>
          </p:cNvPr>
          <p:cNvGraphicFramePr>
            <a:graphicFrameLocks noGrp="1"/>
          </p:cNvGraphicFramePr>
          <p:nvPr>
            <p:extLst>
              <p:ext uri="{D42A27DB-BD31-4B8C-83A1-F6EECF244321}">
                <p14:modId xmlns:p14="http://schemas.microsoft.com/office/powerpoint/2010/main" val="22092805"/>
              </p:ext>
            </p:extLst>
          </p:nvPr>
        </p:nvGraphicFramePr>
        <p:xfrm>
          <a:off x="357536" y="988915"/>
          <a:ext cx="9059859" cy="5179179"/>
        </p:xfrm>
        <a:graphic>
          <a:graphicData uri="http://schemas.openxmlformats.org/drawingml/2006/table">
            <a:tbl>
              <a:tblPr firstRow="1" bandRow="1">
                <a:tableStyleId>{F5AB1C69-6EDB-4FF4-983F-18BD219EF322}</a:tableStyleId>
              </a:tblPr>
              <a:tblGrid>
                <a:gridCol w="1492529">
                  <a:extLst>
                    <a:ext uri="{9D8B030D-6E8A-4147-A177-3AD203B41FA5}">
                      <a16:colId xmlns:a16="http://schemas.microsoft.com/office/drawing/2014/main" val="2021855972"/>
                    </a:ext>
                  </a:extLst>
                </a:gridCol>
                <a:gridCol w="7567330">
                  <a:extLst>
                    <a:ext uri="{9D8B030D-6E8A-4147-A177-3AD203B41FA5}">
                      <a16:colId xmlns:a16="http://schemas.microsoft.com/office/drawing/2014/main" val="3172328592"/>
                    </a:ext>
                  </a:extLst>
                </a:gridCol>
              </a:tblGrid>
              <a:tr h="0">
                <a:tc>
                  <a:txBody>
                    <a:bodyPr/>
                    <a:lstStyle/>
                    <a:p>
                      <a:r>
                        <a:rPr lang="en-GB" b="1" dirty="0">
                          <a:solidFill>
                            <a:schemeClr val="accent2">
                              <a:lumMod val="20000"/>
                              <a:lumOff val="80000"/>
                            </a:schemeClr>
                          </a:solidFill>
                        </a:rPr>
                        <a:t>Time</a:t>
                      </a:r>
                    </a:p>
                  </a:txBody>
                  <a:tcPr/>
                </a:tc>
                <a:tc>
                  <a:txBody>
                    <a:bodyPr/>
                    <a:lstStyle/>
                    <a:p>
                      <a:r>
                        <a:rPr lang="en-GB" b="1" dirty="0">
                          <a:solidFill>
                            <a:schemeClr val="accent2">
                              <a:lumMod val="20000"/>
                              <a:lumOff val="80000"/>
                            </a:schemeClr>
                          </a:solidFill>
                        </a:rPr>
                        <a:t>Activity</a:t>
                      </a:r>
                    </a:p>
                  </a:txBody>
                  <a:tcPr/>
                </a:tc>
                <a:extLst>
                  <a:ext uri="{0D108BD9-81ED-4DB2-BD59-A6C34878D82A}">
                    <a16:rowId xmlns:a16="http://schemas.microsoft.com/office/drawing/2014/main" val="1933265066"/>
                  </a:ext>
                </a:extLst>
              </a:tr>
              <a:tr h="370840">
                <a:tc>
                  <a:txBody>
                    <a:bodyPr/>
                    <a:lstStyle/>
                    <a:p>
                      <a:r>
                        <a:rPr lang="en-GB" sz="1400" dirty="0">
                          <a:solidFill>
                            <a:schemeClr val="tx1">
                              <a:lumMod val="65000"/>
                              <a:lumOff val="35000"/>
                            </a:schemeClr>
                          </a:solidFill>
                          <a:latin typeface="Sassoon Infant Std" panose="020B0503020103030203" pitchFamily="34" charset="0"/>
                        </a:rPr>
                        <a:t>08:40 – 08:45</a:t>
                      </a:r>
                    </a:p>
                  </a:txBody>
                  <a:tcPr/>
                </a:tc>
                <a:tc>
                  <a:txBody>
                    <a:bodyPr/>
                    <a:lstStyle/>
                    <a:p>
                      <a:r>
                        <a:rPr lang="en-GB" sz="1400" dirty="0">
                          <a:solidFill>
                            <a:schemeClr val="tx1">
                              <a:lumMod val="65000"/>
                              <a:lumOff val="35000"/>
                            </a:schemeClr>
                          </a:solidFill>
                          <a:latin typeface="Sassoon Infant Std" panose="020B0503020103030203" pitchFamily="34" charset="0"/>
                        </a:rPr>
                        <a:t>School gates open</a:t>
                      </a:r>
                    </a:p>
                  </a:txBody>
                  <a:tcPr/>
                </a:tc>
                <a:extLst>
                  <a:ext uri="{0D108BD9-81ED-4DB2-BD59-A6C34878D82A}">
                    <a16:rowId xmlns:a16="http://schemas.microsoft.com/office/drawing/2014/main" val="2802665584"/>
                  </a:ext>
                </a:extLst>
              </a:tr>
              <a:tr h="370840">
                <a:tc>
                  <a:txBody>
                    <a:bodyPr/>
                    <a:lstStyle/>
                    <a:p>
                      <a:r>
                        <a:rPr lang="en-GB" sz="1400" b="1" dirty="0">
                          <a:solidFill>
                            <a:schemeClr val="tx1">
                              <a:lumMod val="65000"/>
                              <a:lumOff val="35000"/>
                            </a:schemeClr>
                          </a:solidFill>
                          <a:latin typeface="Sassoon Infant Std" panose="020B0503020103030203" pitchFamily="34" charset="0"/>
                        </a:rPr>
                        <a:t>08:40</a:t>
                      </a:r>
                    </a:p>
                  </a:txBody>
                  <a:tcPr/>
                </a:tc>
                <a:tc>
                  <a:txBody>
                    <a:bodyPr/>
                    <a:lstStyle/>
                    <a:p>
                      <a:r>
                        <a:rPr lang="en-GB" sz="1400" b="1" dirty="0">
                          <a:solidFill>
                            <a:schemeClr val="tx1">
                              <a:lumMod val="65000"/>
                              <a:lumOff val="35000"/>
                            </a:schemeClr>
                          </a:solidFill>
                          <a:latin typeface="Sassoon Infant Std" panose="020B0503020103030203" pitchFamily="34" charset="0"/>
                        </a:rPr>
                        <a:t>Pippins staff meet the children at the gate, and they go straight into the classroom</a:t>
                      </a:r>
                    </a:p>
                  </a:txBody>
                  <a:tcPr/>
                </a:tc>
                <a:extLst>
                  <a:ext uri="{0D108BD9-81ED-4DB2-BD59-A6C34878D82A}">
                    <a16:rowId xmlns:a16="http://schemas.microsoft.com/office/drawing/2014/main" val="143393252"/>
                  </a:ext>
                </a:extLst>
              </a:tr>
              <a:tr h="370840">
                <a:tc>
                  <a:txBody>
                    <a:bodyPr/>
                    <a:lstStyle/>
                    <a:p>
                      <a:r>
                        <a:rPr lang="en-GB" sz="1400" b="1" dirty="0">
                          <a:solidFill>
                            <a:schemeClr val="tx1">
                              <a:lumMod val="65000"/>
                              <a:lumOff val="35000"/>
                            </a:schemeClr>
                          </a:solidFill>
                          <a:latin typeface="Sassoon Infant Std" panose="020B0503020103030203" pitchFamily="34" charset="0"/>
                        </a:rPr>
                        <a:t>08:40 – 08:50</a:t>
                      </a:r>
                    </a:p>
                  </a:txBody>
                  <a:tcPr/>
                </a:tc>
                <a:tc>
                  <a:txBody>
                    <a:bodyPr/>
                    <a:lstStyle/>
                    <a:p>
                      <a:r>
                        <a:rPr lang="en-GB" sz="1400" b="1" dirty="0">
                          <a:solidFill>
                            <a:schemeClr val="tx1">
                              <a:lumMod val="65000"/>
                              <a:lumOff val="35000"/>
                            </a:schemeClr>
                          </a:solidFill>
                          <a:latin typeface="Sassoon Infant Std" panose="020B0503020103030203" pitchFamily="34" charset="0"/>
                        </a:rPr>
                        <a:t>Morning Activity </a:t>
                      </a:r>
                    </a:p>
                  </a:txBody>
                  <a:tcPr/>
                </a:tc>
                <a:extLst>
                  <a:ext uri="{0D108BD9-81ED-4DB2-BD59-A6C34878D82A}">
                    <a16:rowId xmlns:a16="http://schemas.microsoft.com/office/drawing/2014/main" val="243025923"/>
                  </a:ext>
                </a:extLst>
              </a:tr>
              <a:tr h="370840">
                <a:tc>
                  <a:txBody>
                    <a:bodyPr/>
                    <a:lstStyle/>
                    <a:p>
                      <a:r>
                        <a:rPr lang="en-GB" sz="1400" dirty="0">
                          <a:solidFill>
                            <a:schemeClr val="tx1">
                              <a:lumMod val="65000"/>
                              <a:lumOff val="35000"/>
                            </a:schemeClr>
                          </a:solidFill>
                          <a:latin typeface="Sassoon Infant Std" panose="020B0503020103030203" pitchFamily="34" charset="0"/>
                        </a:rPr>
                        <a:t>08:50</a:t>
                      </a:r>
                    </a:p>
                  </a:txBody>
                  <a:tcPr/>
                </a:tc>
                <a:tc>
                  <a:txBody>
                    <a:bodyPr/>
                    <a:lstStyle/>
                    <a:p>
                      <a:r>
                        <a:rPr lang="en-GB" sz="1400" dirty="0">
                          <a:solidFill>
                            <a:schemeClr val="tx1">
                              <a:lumMod val="65000"/>
                              <a:lumOff val="35000"/>
                            </a:schemeClr>
                          </a:solidFill>
                          <a:latin typeface="Sassoon Infant Std" panose="020B0503020103030203" pitchFamily="34" charset="0"/>
                        </a:rPr>
                        <a:t>Registration / date / visual timetable </a:t>
                      </a:r>
                    </a:p>
                  </a:txBody>
                  <a:tcPr/>
                </a:tc>
                <a:extLst>
                  <a:ext uri="{0D108BD9-81ED-4DB2-BD59-A6C34878D82A}">
                    <a16:rowId xmlns:a16="http://schemas.microsoft.com/office/drawing/2014/main" val="1872110366"/>
                  </a:ext>
                </a:extLst>
              </a:tr>
              <a:tr h="370840">
                <a:tc>
                  <a:txBody>
                    <a:bodyPr/>
                    <a:lstStyle/>
                    <a:p>
                      <a:r>
                        <a:rPr lang="en-GB" sz="1400" b="1" dirty="0">
                          <a:solidFill>
                            <a:schemeClr val="tx1">
                              <a:lumMod val="65000"/>
                              <a:lumOff val="35000"/>
                            </a:schemeClr>
                          </a:solidFill>
                          <a:latin typeface="Sassoon Infant Std" panose="020B0503020103030203" pitchFamily="34" charset="0"/>
                        </a:rPr>
                        <a:t>09:00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tx1">
                              <a:lumMod val="65000"/>
                              <a:lumOff val="35000"/>
                            </a:schemeClr>
                          </a:solidFill>
                          <a:latin typeface="Sassoon Infant Std" panose="020B0503020103030203" pitchFamily="34" charset="0"/>
                        </a:rPr>
                        <a:t>Book of the Week/Project – followed by Discovery Time and Snack </a:t>
                      </a:r>
                      <a:r>
                        <a:rPr lang="en-GB" sz="1100" dirty="0">
                          <a:solidFill>
                            <a:schemeClr val="tx1">
                              <a:lumMod val="65000"/>
                              <a:lumOff val="35000"/>
                            </a:schemeClr>
                          </a:solidFill>
                          <a:latin typeface="Sassoon Infant Std" panose="020B0503020103030203" pitchFamily="34" charset="0"/>
                        </a:rPr>
                        <a:t>(School Fruit) </a:t>
                      </a:r>
                      <a:endParaRPr lang="en-GB" sz="1400" b="1" dirty="0">
                        <a:solidFill>
                          <a:schemeClr val="tx1">
                            <a:lumMod val="65000"/>
                            <a:lumOff val="35000"/>
                          </a:schemeClr>
                        </a:solidFill>
                        <a:latin typeface="Sassoon Infant Std" panose="020B0503020103030203" pitchFamily="34" charset="0"/>
                      </a:endParaRPr>
                    </a:p>
                  </a:txBody>
                  <a:tcPr/>
                </a:tc>
                <a:extLst>
                  <a:ext uri="{0D108BD9-81ED-4DB2-BD59-A6C34878D82A}">
                    <a16:rowId xmlns:a16="http://schemas.microsoft.com/office/drawing/2014/main" val="4238547905"/>
                  </a:ext>
                </a:extLst>
              </a:tr>
              <a:tr h="370840">
                <a:tc>
                  <a:txBody>
                    <a:bodyPr/>
                    <a:lstStyle/>
                    <a:p>
                      <a:r>
                        <a:rPr lang="en-GB" sz="1400" dirty="0">
                          <a:solidFill>
                            <a:schemeClr val="tx1">
                              <a:lumMod val="65000"/>
                              <a:lumOff val="35000"/>
                            </a:schemeClr>
                          </a:solidFill>
                          <a:latin typeface="Sassoon Infant Std" panose="020B0503020103030203" pitchFamily="34" charset="0"/>
                        </a:rPr>
                        <a:t>10:15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dirty="0">
                          <a:solidFill>
                            <a:schemeClr val="tx1">
                              <a:lumMod val="65000"/>
                              <a:lumOff val="35000"/>
                            </a:schemeClr>
                          </a:solidFill>
                          <a:latin typeface="Sassoon Infant Std" panose="020B0503020103030203" pitchFamily="34" charset="0"/>
                        </a:rPr>
                        <a:t>Snack and Talk Time</a:t>
                      </a:r>
                    </a:p>
                  </a:txBody>
                  <a:tcPr/>
                </a:tc>
                <a:extLst>
                  <a:ext uri="{0D108BD9-81ED-4DB2-BD59-A6C34878D82A}">
                    <a16:rowId xmlns:a16="http://schemas.microsoft.com/office/drawing/2014/main" val="2528980513"/>
                  </a:ext>
                </a:extLst>
              </a:tr>
              <a:tr h="370840">
                <a:tc>
                  <a:txBody>
                    <a:bodyPr/>
                    <a:lstStyle/>
                    <a:p>
                      <a:r>
                        <a:rPr lang="en-GB" sz="1400" b="1" dirty="0">
                          <a:solidFill>
                            <a:schemeClr val="tx1">
                              <a:lumMod val="65000"/>
                              <a:lumOff val="35000"/>
                            </a:schemeClr>
                          </a:solidFill>
                          <a:latin typeface="Sassoon Infant Std" panose="020B0503020103030203" pitchFamily="34" charset="0"/>
                        </a:rPr>
                        <a:t>10:30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tx1">
                              <a:lumMod val="65000"/>
                              <a:lumOff val="35000"/>
                            </a:schemeClr>
                          </a:solidFill>
                          <a:latin typeface="Sassoon Infant Std" panose="020B0503020103030203" pitchFamily="34" charset="0"/>
                        </a:rPr>
                        <a:t>Phonics - followed by Discovery Time</a:t>
                      </a:r>
                    </a:p>
                  </a:txBody>
                  <a:tcPr/>
                </a:tc>
                <a:extLst>
                  <a:ext uri="{0D108BD9-81ED-4DB2-BD59-A6C34878D82A}">
                    <a16:rowId xmlns:a16="http://schemas.microsoft.com/office/drawing/2014/main" val="738417665"/>
                  </a:ext>
                </a:extLst>
              </a:tr>
              <a:tr h="370840">
                <a:tc>
                  <a:txBody>
                    <a:bodyPr/>
                    <a:lstStyle/>
                    <a:p>
                      <a:r>
                        <a:rPr lang="en-GB" sz="1400" dirty="0">
                          <a:solidFill>
                            <a:schemeClr val="tx1">
                              <a:lumMod val="65000"/>
                              <a:lumOff val="35000"/>
                            </a:schemeClr>
                          </a:solidFill>
                          <a:latin typeface="Sassoon Infant Std" panose="020B0503020103030203" pitchFamily="34" charset="0"/>
                        </a:rPr>
                        <a:t>11:45</a:t>
                      </a:r>
                    </a:p>
                  </a:txBody>
                  <a:tcPr/>
                </a:tc>
                <a:tc>
                  <a:txBody>
                    <a:bodyPr/>
                    <a:lstStyle/>
                    <a:p>
                      <a:r>
                        <a:rPr lang="en-GB" sz="1400" dirty="0">
                          <a:solidFill>
                            <a:schemeClr val="tx1">
                              <a:lumMod val="65000"/>
                              <a:lumOff val="35000"/>
                            </a:schemeClr>
                          </a:solidFill>
                          <a:latin typeface="Sassoon Infant Std" panose="020B0503020103030203" pitchFamily="34" charset="0"/>
                        </a:rPr>
                        <a:t>Lunchtime</a:t>
                      </a:r>
                    </a:p>
                  </a:txBody>
                  <a:tcPr/>
                </a:tc>
                <a:extLst>
                  <a:ext uri="{0D108BD9-81ED-4DB2-BD59-A6C34878D82A}">
                    <a16:rowId xmlns:a16="http://schemas.microsoft.com/office/drawing/2014/main" val="2807260117"/>
                  </a:ext>
                </a:extLst>
              </a:tr>
              <a:tr h="363339">
                <a:tc>
                  <a:txBody>
                    <a:bodyPr/>
                    <a:lstStyle/>
                    <a:p>
                      <a:r>
                        <a:rPr lang="en-GB" sz="1400" dirty="0">
                          <a:solidFill>
                            <a:schemeClr val="tx1">
                              <a:lumMod val="65000"/>
                              <a:lumOff val="35000"/>
                            </a:schemeClr>
                          </a:solidFill>
                          <a:latin typeface="Sassoon Infant Std" panose="020B0503020103030203" pitchFamily="34" charset="0"/>
                        </a:rPr>
                        <a:t>13.00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latin typeface="Sassoon Infant Std" panose="020B0503020103030203" pitchFamily="34" charset="0"/>
                        </a:rPr>
                        <a:t>Registration / Thrive time </a:t>
                      </a:r>
                    </a:p>
                  </a:txBody>
                  <a:tcPr/>
                </a:tc>
                <a:extLst>
                  <a:ext uri="{0D108BD9-81ED-4DB2-BD59-A6C34878D82A}">
                    <a16:rowId xmlns:a16="http://schemas.microsoft.com/office/drawing/2014/main" val="1659670020"/>
                  </a:ext>
                </a:extLst>
              </a:tr>
              <a:tr h="370840">
                <a:tc>
                  <a:txBody>
                    <a:bodyPr/>
                    <a:lstStyle/>
                    <a:p>
                      <a:r>
                        <a:rPr lang="en-GB" sz="1400" b="1" dirty="0">
                          <a:solidFill>
                            <a:schemeClr val="tx1">
                              <a:lumMod val="65000"/>
                              <a:lumOff val="35000"/>
                            </a:schemeClr>
                          </a:solidFill>
                          <a:latin typeface="Sassoon Infant Std" panose="020B0503020103030203" pitchFamily="34" charset="0"/>
                        </a:rPr>
                        <a:t>13.10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tx1">
                              <a:lumMod val="65000"/>
                              <a:lumOff val="35000"/>
                            </a:schemeClr>
                          </a:solidFill>
                          <a:latin typeface="Sassoon Infant Std" panose="020B0503020103030203" pitchFamily="34" charset="0"/>
                        </a:rPr>
                        <a:t>Maths – followed by Discovery Time</a:t>
                      </a:r>
                    </a:p>
                  </a:txBody>
                  <a:tcPr/>
                </a:tc>
                <a:extLst>
                  <a:ext uri="{0D108BD9-81ED-4DB2-BD59-A6C34878D82A}">
                    <a16:rowId xmlns:a16="http://schemas.microsoft.com/office/drawing/2014/main" val="1816713731"/>
                  </a:ext>
                </a:extLst>
              </a:tr>
              <a:tr h="370840">
                <a:tc>
                  <a:txBody>
                    <a:bodyPr/>
                    <a:lstStyle/>
                    <a:p>
                      <a:r>
                        <a:rPr lang="en-GB" sz="1400" dirty="0">
                          <a:solidFill>
                            <a:schemeClr val="tx1">
                              <a:lumMod val="65000"/>
                              <a:lumOff val="35000"/>
                            </a:schemeClr>
                          </a:solidFill>
                          <a:latin typeface="Sassoon Infant Std" panose="020B0503020103030203" pitchFamily="34" charset="0"/>
                        </a:rPr>
                        <a:t>14.30</a:t>
                      </a:r>
                    </a:p>
                  </a:txBody>
                  <a:tcPr/>
                </a:tc>
                <a:tc>
                  <a:txBody>
                    <a:bodyPr/>
                    <a:lstStyle/>
                    <a:p>
                      <a:r>
                        <a:rPr lang="en-GB" sz="1400" dirty="0">
                          <a:solidFill>
                            <a:schemeClr val="tx1">
                              <a:lumMod val="65000"/>
                              <a:lumOff val="35000"/>
                            </a:schemeClr>
                          </a:solidFill>
                          <a:latin typeface="Sassoon Infant Std" panose="020B0503020103030203" pitchFamily="34" charset="0"/>
                        </a:rPr>
                        <a:t>Snack time </a:t>
                      </a:r>
                      <a:r>
                        <a:rPr lang="en-GB" sz="1200" dirty="0">
                          <a:solidFill>
                            <a:schemeClr val="tx1">
                              <a:lumMod val="65000"/>
                              <a:lumOff val="35000"/>
                            </a:schemeClr>
                          </a:solidFill>
                          <a:latin typeface="Sassoon Infant Std" panose="020B0503020103030203" pitchFamily="34" charset="0"/>
                        </a:rPr>
                        <a:t>(Home snack)</a:t>
                      </a:r>
                      <a:endParaRPr lang="en-GB" sz="1400" dirty="0">
                        <a:solidFill>
                          <a:schemeClr val="tx1">
                            <a:lumMod val="65000"/>
                            <a:lumOff val="35000"/>
                          </a:schemeClr>
                        </a:solidFill>
                        <a:latin typeface="Sassoon Infant Std" panose="020B0503020103030203" pitchFamily="34" charset="0"/>
                      </a:endParaRPr>
                    </a:p>
                  </a:txBody>
                  <a:tcPr/>
                </a:tc>
                <a:extLst>
                  <a:ext uri="{0D108BD9-81ED-4DB2-BD59-A6C34878D82A}">
                    <a16:rowId xmlns:a16="http://schemas.microsoft.com/office/drawing/2014/main" val="1226502029"/>
                  </a:ext>
                </a:extLst>
              </a:tr>
              <a:tr h="370840">
                <a:tc>
                  <a:txBody>
                    <a:bodyPr/>
                    <a:lstStyle/>
                    <a:p>
                      <a:r>
                        <a:rPr lang="en-GB" sz="1400" dirty="0">
                          <a:solidFill>
                            <a:schemeClr val="tx1">
                              <a:lumMod val="65000"/>
                              <a:lumOff val="35000"/>
                            </a:schemeClr>
                          </a:solidFill>
                          <a:latin typeface="Sassoon Infant Std" panose="020B0503020103030203" pitchFamily="34" charset="0"/>
                        </a:rPr>
                        <a:t>14.45</a:t>
                      </a:r>
                    </a:p>
                  </a:txBody>
                  <a:tcPr/>
                </a:tc>
                <a:tc>
                  <a:txBody>
                    <a:bodyPr/>
                    <a:lstStyle/>
                    <a:p>
                      <a:r>
                        <a:rPr lang="en-GB" sz="1400" dirty="0">
                          <a:solidFill>
                            <a:schemeClr val="tx1">
                              <a:lumMod val="65000"/>
                              <a:lumOff val="35000"/>
                            </a:schemeClr>
                          </a:solidFill>
                          <a:latin typeface="Sassoon Infant Std" panose="020B0503020103030203" pitchFamily="34" charset="0"/>
                        </a:rPr>
                        <a:t>Story / rhyme time / Poetry Basket</a:t>
                      </a:r>
                    </a:p>
                  </a:txBody>
                  <a:tcPr/>
                </a:tc>
                <a:extLst>
                  <a:ext uri="{0D108BD9-81ED-4DB2-BD59-A6C34878D82A}">
                    <a16:rowId xmlns:a16="http://schemas.microsoft.com/office/drawing/2014/main" val="121148230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latin typeface="Sassoon Infant Std" panose="020B0503020103030203" pitchFamily="34" charset="0"/>
                        </a:rPr>
                        <a:t>15:15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latin typeface="Sassoon Infant Std" panose="020B0503020103030203" pitchFamily="34" charset="0"/>
                        </a:rPr>
                        <a:t>Home time</a:t>
                      </a:r>
                    </a:p>
                  </a:txBody>
                  <a:tcPr/>
                </a:tc>
                <a:extLst>
                  <a:ext uri="{0D108BD9-81ED-4DB2-BD59-A6C34878D82A}">
                    <a16:rowId xmlns:a16="http://schemas.microsoft.com/office/drawing/2014/main" val="2304254281"/>
                  </a:ext>
                </a:extLst>
              </a:tr>
            </a:tbl>
          </a:graphicData>
        </a:graphic>
      </p:graphicFrame>
      <p:pic>
        <p:nvPicPr>
          <p:cNvPr id="2" name="Picture 1">
            <a:extLst>
              <a:ext uri="{FF2B5EF4-FFF2-40B4-BE49-F238E27FC236}">
                <a16:creationId xmlns:a16="http://schemas.microsoft.com/office/drawing/2014/main" id="{0A2DCDAA-833A-4492-F4AB-ED77CCF30A61}"/>
              </a:ext>
            </a:extLst>
          </p:cNvPr>
          <p:cNvPicPr>
            <a:picLocks noChangeAspect="1"/>
          </p:cNvPicPr>
          <p:nvPr/>
        </p:nvPicPr>
        <p:blipFill>
          <a:blip r:embed="rId3"/>
          <a:srcRect t="6280" b="13882"/>
          <a:stretch>
            <a:fillRect/>
          </a:stretch>
        </p:blipFill>
        <p:spPr>
          <a:xfrm rot="397201">
            <a:off x="8766937" y="2901476"/>
            <a:ext cx="2968299" cy="3760272"/>
          </a:xfrm>
          <a:prstGeom prst="rect">
            <a:avLst/>
          </a:prstGeom>
          <a:ln>
            <a:noFill/>
          </a:ln>
          <a:effectLst>
            <a:softEdge rad="112500"/>
          </a:effectLst>
        </p:spPr>
      </p:pic>
      <p:pic>
        <p:nvPicPr>
          <p:cNvPr id="7" name="Picture 6">
            <a:extLst>
              <a:ext uri="{FF2B5EF4-FFF2-40B4-BE49-F238E27FC236}">
                <a16:creationId xmlns:a16="http://schemas.microsoft.com/office/drawing/2014/main" id="{D84632A5-73C6-D19D-234D-73B29289BF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l="25844" t="43718" r="11561" b="3186"/>
          <a:stretch>
            <a:fillRect/>
          </a:stretch>
        </p:blipFill>
        <p:spPr>
          <a:xfrm>
            <a:off x="8998765" y="37689"/>
            <a:ext cx="2869679" cy="2826204"/>
          </a:xfrm>
          <a:prstGeom prst="rect">
            <a:avLst/>
          </a:prstGeom>
          <a:ln>
            <a:noFill/>
          </a:ln>
          <a:effectLst>
            <a:softEdge rad="112500"/>
          </a:effectLst>
        </p:spPr>
      </p:pic>
    </p:spTree>
    <p:extLst>
      <p:ext uri="{BB962C8B-B14F-4D97-AF65-F5344CB8AC3E}">
        <p14:creationId xmlns:p14="http://schemas.microsoft.com/office/powerpoint/2010/main" val="2247405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D198C0-ED19-F9C7-D7D4-9AD736E8F4B6}"/>
              </a:ext>
            </a:extLst>
          </p:cNvPr>
          <p:cNvSpPr>
            <a:spLocks noGrp="1"/>
          </p:cNvSpPr>
          <p:nvPr>
            <p:ph type="title"/>
          </p:nvPr>
        </p:nvSpPr>
        <p:spPr>
          <a:xfrm>
            <a:off x="1052616" y="373923"/>
            <a:ext cx="4503295" cy="782638"/>
          </a:xfrm>
        </p:spPr>
        <p:txBody>
          <a:bodyPr/>
          <a:lstStyle/>
          <a:p>
            <a:r>
              <a:rPr lang="en-GB" dirty="0">
                <a:solidFill>
                  <a:srgbClr val="339D68"/>
                </a:solidFill>
                <a:latin typeface="Sassoon Infant Std" panose="020B0503020103030203" pitchFamily="34" charset="0"/>
              </a:rPr>
              <a:t>Communication </a:t>
            </a:r>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7</a:t>
            </a:fld>
            <a:endParaRPr lang="ru-RU" dirty="0"/>
          </a:p>
        </p:txBody>
      </p:sp>
      <p:sp>
        <p:nvSpPr>
          <p:cNvPr id="5" name="Rectangle 3">
            <a:extLst>
              <a:ext uri="{FF2B5EF4-FFF2-40B4-BE49-F238E27FC236}">
                <a16:creationId xmlns:a16="http://schemas.microsoft.com/office/drawing/2014/main" id="{0351371D-4A6B-4E0A-7F79-05710A76FC5F}"/>
              </a:ext>
            </a:extLst>
          </p:cNvPr>
          <p:cNvSpPr>
            <a:spLocks noChangeArrowheads="1"/>
          </p:cNvSpPr>
          <p:nvPr/>
        </p:nvSpPr>
        <p:spPr bwMode="auto">
          <a:xfrm>
            <a:off x="6398325" y="-30354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Slide Number Placeholder 4">
            <a:extLst>
              <a:ext uri="{FF2B5EF4-FFF2-40B4-BE49-F238E27FC236}">
                <a16:creationId xmlns:a16="http://schemas.microsoft.com/office/drawing/2014/main" id="{27994C1E-92A2-A648-47F8-7B27D74F5ADC}"/>
              </a:ext>
            </a:extLst>
          </p:cNvPr>
          <p:cNvSpPr txBox="1">
            <a:spLocks/>
          </p:cNvSpPr>
          <p:nvPr/>
        </p:nvSpPr>
        <p:spPr>
          <a:xfrm>
            <a:off x="3026205" y="6454854"/>
            <a:ext cx="969216"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495E168-DA5E-4888-8D8A-92B118324C14}" type="slidenum">
              <a:rPr lang="ru-RU" smtClean="0"/>
              <a:pPr/>
              <a:t>7</a:t>
            </a:fld>
            <a:endParaRPr lang="ru-RU" dirty="0"/>
          </a:p>
        </p:txBody>
      </p:sp>
      <p:sp>
        <p:nvSpPr>
          <p:cNvPr id="11" name="Text Placeholder 16">
            <a:extLst>
              <a:ext uri="{FF2B5EF4-FFF2-40B4-BE49-F238E27FC236}">
                <a16:creationId xmlns:a16="http://schemas.microsoft.com/office/drawing/2014/main" id="{B0C4F34A-0681-469A-FB29-B61C44389846}"/>
              </a:ext>
            </a:extLst>
          </p:cNvPr>
          <p:cNvSpPr txBox="1">
            <a:spLocks/>
          </p:cNvSpPr>
          <p:nvPr/>
        </p:nvSpPr>
        <p:spPr>
          <a:xfrm>
            <a:off x="1051694" y="1217572"/>
            <a:ext cx="8496425" cy="3119781"/>
          </a:xfrm>
          <a:prstGeom prst="rect">
            <a:avLst/>
          </a:prstGeom>
          <a:solidFill>
            <a:schemeClr val="bg1"/>
          </a:solidFill>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latin typeface="Sassoon Infant Std" panose="020B0503020103030203" pitchFamily="34" charset="0"/>
              </a:rPr>
              <a:t>We strive to create and maintain partnership with parents and carers, encouraging parents to talk to their child’s class teacher about any concerns.</a:t>
            </a:r>
          </a:p>
        </p:txBody>
      </p:sp>
      <p:pic>
        <p:nvPicPr>
          <p:cNvPr id="3" name="Picture 2">
            <a:extLst>
              <a:ext uri="{FF2B5EF4-FFF2-40B4-BE49-F238E27FC236}">
                <a16:creationId xmlns:a16="http://schemas.microsoft.com/office/drawing/2014/main" id="{F925EB61-8DD7-BA69-DFFB-F6DBA248E37D}"/>
              </a:ext>
            </a:extLst>
          </p:cNvPr>
          <p:cNvPicPr>
            <a:picLocks noChangeAspect="1"/>
          </p:cNvPicPr>
          <p:nvPr/>
        </p:nvPicPr>
        <p:blipFill>
          <a:blip r:embed="rId3"/>
          <a:stretch>
            <a:fillRect/>
          </a:stretch>
        </p:blipFill>
        <p:spPr>
          <a:xfrm>
            <a:off x="1139881" y="948408"/>
            <a:ext cx="2735434" cy="157187"/>
          </a:xfrm>
          <a:prstGeom prst="rect">
            <a:avLst/>
          </a:prstGeom>
        </p:spPr>
      </p:pic>
      <p:pic>
        <p:nvPicPr>
          <p:cNvPr id="6" name="Picture 5">
            <a:extLst>
              <a:ext uri="{FF2B5EF4-FFF2-40B4-BE49-F238E27FC236}">
                <a16:creationId xmlns:a16="http://schemas.microsoft.com/office/drawing/2014/main" id="{591A0B60-5206-65FF-54F8-1B5AF958B9C4}"/>
              </a:ext>
            </a:extLst>
          </p:cNvPr>
          <p:cNvPicPr>
            <a:picLocks noChangeAspect="1"/>
          </p:cNvPicPr>
          <p:nvPr/>
        </p:nvPicPr>
        <p:blipFill>
          <a:blip r:embed="rId4"/>
          <a:stretch>
            <a:fillRect/>
          </a:stretch>
        </p:blipFill>
        <p:spPr>
          <a:xfrm rot="20730409">
            <a:off x="970712" y="4239062"/>
            <a:ext cx="1895089" cy="2314084"/>
          </a:xfrm>
          <a:prstGeom prst="rect">
            <a:avLst/>
          </a:prstGeom>
        </p:spPr>
      </p:pic>
      <p:pic>
        <p:nvPicPr>
          <p:cNvPr id="8" name="Picture 7">
            <a:extLst>
              <a:ext uri="{FF2B5EF4-FFF2-40B4-BE49-F238E27FC236}">
                <a16:creationId xmlns:a16="http://schemas.microsoft.com/office/drawing/2014/main" id="{92122ADB-1D06-0561-FE7F-9819E1209448}"/>
              </a:ext>
            </a:extLst>
          </p:cNvPr>
          <p:cNvPicPr>
            <a:picLocks noChangeAspect="1"/>
          </p:cNvPicPr>
          <p:nvPr/>
        </p:nvPicPr>
        <p:blipFill>
          <a:blip r:embed="rId5"/>
          <a:stretch>
            <a:fillRect/>
          </a:stretch>
        </p:blipFill>
        <p:spPr>
          <a:xfrm>
            <a:off x="5517730" y="3250098"/>
            <a:ext cx="3515916" cy="1977703"/>
          </a:xfrm>
          <a:prstGeom prst="rect">
            <a:avLst/>
          </a:prstGeom>
          <a:ln>
            <a:noFill/>
          </a:ln>
          <a:effectLst>
            <a:softEdge rad="112500"/>
          </a:effectLst>
        </p:spPr>
      </p:pic>
      <p:pic>
        <p:nvPicPr>
          <p:cNvPr id="2056" name="Picture 8" descr="Parents' Evening - Thatto Heath Community Primary School">
            <a:extLst>
              <a:ext uri="{FF2B5EF4-FFF2-40B4-BE49-F238E27FC236}">
                <a16:creationId xmlns:a16="http://schemas.microsoft.com/office/drawing/2014/main" id="{82D46C39-9C86-96FE-0917-BD9EE3A2B29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00" b="90000" l="3540" r="95133">
                        <a14:foregroundMark x1="23009" y1="49600" x2="23009" y2="49600"/>
                        <a14:foregroundMark x1="23009" y1="49600" x2="23009" y2="49600"/>
                        <a14:foregroundMark x1="6637" y1="20000" x2="6637" y2="20000"/>
                        <a14:foregroundMark x1="6637" y1="20000" x2="6637" y2="20000"/>
                        <a14:foregroundMark x1="6637" y1="20000" x2="6637" y2="20000"/>
                        <a14:foregroundMark x1="3982" y1="16800" x2="3982" y2="16800"/>
                        <a14:foregroundMark x1="78761" y1="24400" x2="78761" y2="24400"/>
                        <a14:foregroundMark x1="79646" y1="24800" x2="79646" y2="24800"/>
                        <a14:foregroundMark x1="79646" y1="24800" x2="79646" y2="24800"/>
                        <a14:foregroundMark x1="75664" y1="12000" x2="75664" y2="12000"/>
                        <a14:foregroundMark x1="75664" y1="12000" x2="75664" y2="12000"/>
                        <a14:foregroundMark x1="75664" y1="12000" x2="75664" y2="12000"/>
                        <a14:foregroundMark x1="91593" y1="13200" x2="91593" y2="13200"/>
                        <a14:foregroundMark x1="91593" y1="13200" x2="91593" y2="13200"/>
                        <a14:foregroundMark x1="91593" y1="13200" x2="91593" y2="13200"/>
                        <a14:foregroundMark x1="95133" y1="86800" x2="95133" y2="86800"/>
                        <a14:foregroundMark x1="95133" y1="86800" x2="95133" y2="86800"/>
                        <a14:foregroundMark x1="57522" y1="7200" x2="57522" y2="7200"/>
                        <a14:foregroundMark x1="57522" y1="7200" x2="57522" y2="7200"/>
                        <a14:foregroundMark x1="56195" y1="4400" x2="56195" y2="4400"/>
                        <a14:foregroundMark x1="56195" y1="4400" x2="56195" y2="4400"/>
                        <a14:foregroundMark x1="53097" y1="9200" x2="53097" y2="9200"/>
                        <a14:foregroundMark x1="53097" y1="9200" x2="53097" y2="9200"/>
                      </a14:backgroundRemoval>
                    </a14:imgEffect>
                  </a14:imgLayer>
                </a14:imgProps>
              </a:ext>
              <a:ext uri="{28A0092B-C50C-407E-A947-70E740481C1C}">
                <a14:useLocalDpi xmlns:a14="http://schemas.microsoft.com/office/drawing/2010/main" val="0"/>
              </a:ext>
            </a:extLst>
          </a:blip>
          <a:srcRect/>
          <a:stretch>
            <a:fillRect/>
          </a:stretch>
        </p:blipFill>
        <p:spPr bwMode="auto">
          <a:xfrm rot="20849480">
            <a:off x="9423437" y="3868992"/>
            <a:ext cx="2387224" cy="2640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A7A318E-2A74-2C50-7298-B377EFFCAA9D}"/>
              </a:ext>
            </a:extLst>
          </p:cNvPr>
          <p:cNvPicPr>
            <a:picLocks noChangeAspect="1"/>
          </p:cNvPicPr>
          <p:nvPr/>
        </p:nvPicPr>
        <p:blipFill>
          <a:blip r:embed="rId8"/>
          <a:stretch>
            <a:fillRect/>
          </a:stretch>
        </p:blipFill>
        <p:spPr>
          <a:xfrm rot="540249">
            <a:off x="3320586" y="2473247"/>
            <a:ext cx="1587395" cy="2020942"/>
          </a:xfrm>
          <a:prstGeom prst="rect">
            <a:avLst/>
          </a:prstGeom>
        </p:spPr>
      </p:pic>
      <p:pic>
        <p:nvPicPr>
          <p:cNvPr id="2060" name="Picture 12" descr="Class Dojo | Rawcliffe Bridge and Rawcliffe Primary Schools">
            <a:extLst>
              <a:ext uri="{FF2B5EF4-FFF2-40B4-BE49-F238E27FC236}">
                <a16:creationId xmlns:a16="http://schemas.microsoft.com/office/drawing/2014/main" id="{2E1EE7AF-3777-4C34-6945-09376BA3AC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420" r="21522" b="31639"/>
          <a:stretch/>
        </p:blipFill>
        <p:spPr bwMode="auto">
          <a:xfrm>
            <a:off x="8976243" y="1740230"/>
            <a:ext cx="1491429" cy="14063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lass Dojo | Rawcliffe Bridge and Rawcliffe Primary Schools">
            <a:extLst>
              <a:ext uri="{FF2B5EF4-FFF2-40B4-BE49-F238E27FC236}">
                <a16:creationId xmlns:a16="http://schemas.microsoft.com/office/drawing/2014/main" id="{3C47DAE6-DA65-1CA8-038C-79F301F107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3163"/>
          <a:stretch/>
        </p:blipFill>
        <p:spPr bwMode="auto">
          <a:xfrm rot="20850582">
            <a:off x="6133684" y="1942780"/>
            <a:ext cx="3423756" cy="723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yChildAtSchool - Login">
            <a:extLst>
              <a:ext uri="{FF2B5EF4-FFF2-40B4-BE49-F238E27FC236}">
                <a16:creationId xmlns:a16="http://schemas.microsoft.com/office/drawing/2014/main" id="{48188507-B186-528E-B9DA-D0208DBC94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3352" y="5634589"/>
            <a:ext cx="4060281" cy="7321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518B9-5B52-DCF2-BCB5-45A9C6DB0EB2}"/>
              </a:ext>
            </a:extLst>
          </p:cNvPr>
          <p:cNvPicPr>
            <a:picLocks noChangeAspect="1"/>
          </p:cNvPicPr>
          <p:nvPr/>
        </p:nvPicPr>
        <p:blipFill>
          <a:blip r:embed="rId11"/>
          <a:stretch>
            <a:fillRect/>
          </a:stretch>
        </p:blipFill>
        <p:spPr>
          <a:xfrm>
            <a:off x="1052616" y="947720"/>
            <a:ext cx="3561660" cy="157875"/>
          </a:xfrm>
          <a:prstGeom prst="rect">
            <a:avLst/>
          </a:prstGeom>
        </p:spPr>
      </p:pic>
      <p:pic>
        <p:nvPicPr>
          <p:cNvPr id="13" name="Picture 12">
            <a:extLst>
              <a:ext uri="{FF2B5EF4-FFF2-40B4-BE49-F238E27FC236}">
                <a16:creationId xmlns:a16="http://schemas.microsoft.com/office/drawing/2014/main" id="{957249CD-1FEC-A7DD-859D-35159931E19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Lst>
          </a:blip>
          <a:srcRect l="25844" t="43718" r="11561" b="3186"/>
          <a:stretch>
            <a:fillRect/>
          </a:stretch>
        </p:blipFill>
        <p:spPr>
          <a:xfrm>
            <a:off x="659501" y="1930809"/>
            <a:ext cx="1984380" cy="1954317"/>
          </a:xfrm>
          <a:prstGeom prst="rect">
            <a:avLst/>
          </a:prstGeom>
          <a:ln>
            <a:noFill/>
          </a:ln>
          <a:effectLst>
            <a:softEdge rad="112500"/>
          </a:effectLst>
        </p:spPr>
      </p:pic>
    </p:spTree>
    <p:extLst>
      <p:ext uri="{BB962C8B-B14F-4D97-AF65-F5344CB8AC3E}">
        <p14:creationId xmlns:p14="http://schemas.microsoft.com/office/powerpoint/2010/main" val="332192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8</a:t>
            </a:fld>
            <a:endParaRPr lang="ru-RU" dirty="0"/>
          </a:p>
        </p:txBody>
      </p:sp>
      <p:sp>
        <p:nvSpPr>
          <p:cNvPr id="3" name="Rectangle 2">
            <a:extLst>
              <a:ext uri="{FF2B5EF4-FFF2-40B4-BE49-F238E27FC236}">
                <a16:creationId xmlns:a16="http://schemas.microsoft.com/office/drawing/2014/main" id="{62395242-68CF-F855-366A-72F54523E607}"/>
              </a:ext>
            </a:extLst>
          </p:cNvPr>
          <p:cNvSpPr/>
          <p:nvPr/>
        </p:nvSpPr>
        <p:spPr>
          <a:xfrm>
            <a:off x="774700" y="1841500"/>
            <a:ext cx="4089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4">
            <a:extLst>
              <a:ext uri="{FF2B5EF4-FFF2-40B4-BE49-F238E27FC236}">
                <a16:creationId xmlns:a16="http://schemas.microsoft.com/office/drawing/2014/main" id="{F022A141-9230-E5E8-073D-A6F0538ECCD0}"/>
              </a:ext>
            </a:extLst>
          </p:cNvPr>
          <p:cNvSpPr txBox="1">
            <a:spLocks/>
          </p:cNvSpPr>
          <p:nvPr/>
        </p:nvSpPr>
        <p:spPr>
          <a:xfrm>
            <a:off x="666285" y="1645443"/>
            <a:ext cx="7195457" cy="4429935"/>
          </a:xfrm>
          <a:prstGeom prst="rect">
            <a:avLst/>
          </a:prstGeom>
          <a:solidFill>
            <a:schemeClr val="bg1"/>
          </a:solidFill>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1" i="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800" b="1" i="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800" b="1" i="1"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400" dirty="0">
                <a:latin typeface="Sassoon Infant Std" panose="020B0503020103030203" pitchFamily="34" charset="0"/>
              </a:rPr>
              <a:t>Your child will need the following items:</a:t>
            </a:r>
          </a:p>
          <a:p>
            <a:endParaRPr lang="en-GB" sz="100" dirty="0">
              <a:latin typeface="Sassoon Infant Std" panose="020B0503020103030203" pitchFamily="34" charset="0"/>
            </a:endParaRP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A </a:t>
            </a:r>
            <a:r>
              <a:rPr lang="en-GB" sz="2000" dirty="0">
                <a:latin typeface="Sassoon Infant Std" panose="020B0503020103030203" pitchFamily="34" charset="0"/>
              </a:rPr>
              <a:t>named</a:t>
            </a:r>
            <a:r>
              <a:rPr lang="en-GB" sz="2000" b="0" dirty="0">
                <a:latin typeface="Sassoon Infant Std" panose="020B0503020103030203" pitchFamily="34" charset="0"/>
              </a:rPr>
              <a:t> book bag</a:t>
            </a: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A </a:t>
            </a:r>
            <a:r>
              <a:rPr lang="en-GB" sz="2000" dirty="0">
                <a:latin typeface="Sassoon Infant Std" panose="020B0503020103030203" pitchFamily="34" charset="0"/>
              </a:rPr>
              <a:t>named</a:t>
            </a:r>
            <a:r>
              <a:rPr lang="en-GB" sz="2000" b="0" dirty="0">
                <a:latin typeface="Sassoon Infant Std" panose="020B0503020103030203" pitchFamily="34" charset="0"/>
              </a:rPr>
              <a:t> PE kit and </a:t>
            </a:r>
            <a:r>
              <a:rPr lang="en-GB" sz="2000" dirty="0">
                <a:latin typeface="Sassoon Infant Std" panose="020B0503020103030203" pitchFamily="34" charset="0"/>
              </a:rPr>
              <a:t>named</a:t>
            </a:r>
            <a:r>
              <a:rPr lang="en-GB" sz="2000" b="0" dirty="0">
                <a:latin typeface="Sassoon Infant Std" panose="020B0503020103030203" pitchFamily="34" charset="0"/>
              </a:rPr>
              <a:t> trainers</a:t>
            </a: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A</a:t>
            </a:r>
            <a:r>
              <a:rPr lang="en-GB" sz="2000" dirty="0">
                <a:latin typeface="Sassoon Infant Std" panose="020B0503020103030203" pitchFamily="34" charset="0"/>
              </a:rPr>
              <a:t> named </a:t>
            </a:r>
            <a:r>
              <a:rPr lang="en-GB" sz="2000" b="0" dirty="0">
                <a:latin typeface="Sassoon Infant Std" panose="020B0503020103030203" pitchFamily="34" charset="0"/>
              </a:rPr>
              <a:t>lunch box if having packed lunches</a:t>
            </a: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A </a:t>
            </a:r>
            <a:r>
              <a:rPr lang="en-GB" sz="2000" dirty="0">
                <a:latin typeface="Sassoon Infant Std" panose="020B0503020103030203" pitchFamily="34" charset="0"/>
              </a:rPr>
              <a:t>named</a:t>
            </a:r>
            <a:r>
              <a:rPr lang="en-GB" sz="2000" b="0" dirty="0">
                <a:latin typeface="Sassoon Infant Std" panose="020B0503020103030203" pitchFamily="34" charset="0"/>
              </a:rPr>
              <a:t> water bottle </a:t>
            </a: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A </a:t>
            </a:r>
            <a:r>
              <a:rPr lang="en-GB" sz="2000" dirty="0">
                <a:latin typeface="Sassoon Infant Std" panose="020B0503020103030203" pitchFamily="34" charset="0"/>
              </a:rPr>
              <a:t>named </a:t>
            </a:r>
            <a:r>
              <a:rPr lang="en-GB" sz="2000" b="0" dirty="0">
                <a:latin typeface="Sassoon Infant Std" panose="020B0503020103030203" pitchFamily="34" charset="0"/>
              </a:rPr>
              <a:t>piece of fruit for afternoon snack</a:t>
            </a:r>
          </a:p>
          <a:p>
            <a:pPr marL="342900" indent="-342900">
              <a:spcBef>
                <a:spcPts val="1800"/>
              </a:spcBef>
              <a:buFont typeface="Wingdings" panose="05000000000000000000" pitchFamily="2" charset="2"/>
              <a:buChar char="q"/>
            </a:pPr>
            <a:r>
              <a:rPr lang="en-GB" sz="2000" b="0" dirty="0">
                <a:latin typeface="Sassoon Infant Std" panose="020B0503020103030203" pitchFamily="34" charset="0"/>
              </a:rPr>
              <a:t>Please </a:t>
            </a:r>
            <a:r>
              <a:rPr lang="en-GB" sz="2000" dirty="0">
                <a:latin typeface="Sassoon Infant Std" panose="020B0503020103030203" pitchFamily="34" charset="0"/>
              </a:rPr>
              <a:t>name</a:t>
            </a:r>
            <a:r>
              <a:rPr lang="en-GB" sz="2000" b="0" dirty="0">
                <a:latin typeface="Sassoon Infant Std" panose="020B0503020103030203" pitchFamily="34" charset="0"/>
              </a:rPr>
              <a:t> each item of the school uniform including shoes</a:t>
            </a:r>
          </a:p>
          <a:p>
            <a:pPr>
              <a:spcBef>
                <a:spcPts val="1800"/>
              </a:spcBef>
            </a:pPr>
            <a:r>
              <a:rPr lang="en-GB" sz="2400" b="0" dirty="0">
                <a:latin typeface="Sassoon Infant Std" panose="020B0503020103030203" pitchFamily="34" charset="0"/>
              </a:rPr>
              <a:t>                  </a:t>
            </a:r>
            <a:r>
              <a:rPr lang="en-GB" sz="2000" b="0" dirty="0">
                <a:solidFill>
                  <a:srgbClr val="FF0000"/>
                </a:solidFill>
                <a:latin typeface="Sassoon Infant Std" panose="020B0503020103030203" pitchFamily="34" charset="0"/>
              </a:rPr>
              <a:t>The children do not need back packs</a:t>
            </a:r>
          </a:p>
          <a:p>
            <a:endParaRPr lang="ru-RU" b="0" dirty="0"/>
          </a:p>
        </p:txBody>
      </p:sp>
      <p:sp>
        <p:nvSpPr>
          <p:cNvPr id="16" name="Title 1">
            <a:extLst>
              <a:ext uri="{FF2B5EF4-FFF2-40B4-BE49-F238E27FC236}">
                <a16:creationId xmlns:a16="http://schemas.microsoft.com/office/drawing/2014/main" id="{8FC0E920-1FE1-7B14-6D36-96BED5802FB1}"/>
              </a:ext>
            </a:extLst>
          </p:cNvPr>
          <p:cNvSpPr>
            <a:spLocks noGrp="1"/>
          </p:cNvSpPr>
          <p:nvPr>
            <p:ph type="title"/>
          </p:nvPr>
        </p:nvSpPr>
        <p:spPr>
          <a:xfrm>
            <a:off x="722041" y="674291"/>
            <a:ext cx="5311219" cy="676275"/>
          </a:xfrm>
        </p:spPr>
        <p:txBody>
          <a:bodyPr>
            <a:normAutofit/>
          </a:bodyPr>
          <a:lstStyle/>
          <a:p>
            <a:r>
              <a:rPr lang="en-US" dirty="0">
                <a:solidFill>
                  <a:srgbClr val="339D68"/>
                </a:solidFill>
                <a:latin typeface="Sassoon Infant Std" panose="020B0503020103030203" pitchFamily="34" charset="0"/>
              </a:rPr>
              <a:t>Getting Ready for School</a:t>
            </a:r>
            <a:endParaRPr lang="ru-RU" dirty="0">
              <a:solidFill>
                <a:srgbClr val="339D68"/>
              </a:solidFill>
            </a:endParaRPr>
          </a:p>
        </p:txBody>
      </p:sp>
      <p:pic>
        <p:nvPicPr>
          <p:cNvPr id="17" name="Picture 16">
            <a:extLst>
              <a:ext uri="{FF2B5EF4-FFF2-40B4-BE49-F238E27FC236}">
                <a16:creationId xmlns:a16="http://schemas.microsoft.com/office/drawing/2014/main" id="{20434868-D8C0-8B32-C2B2-FA92EB6EF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63" y="389051"/>
            <a:ext cx="3139947" cy="60798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4DEFD3C-356A-A397-0AD7-910C1FF4E98E}"/>
              </a:ext>
            </a:extLst>
          </p:cNvPr>
          <p:cNvPicPr>
            <a:picLocks noChangeAspect="1"/>
          </p:cNvPicPr>
          <p:nvPr/>
        </p:nvPicPr>
        <p:blipFill rotWithShape="1">
          <a:blip r:embed="rId4"/>
          <a:srcRect t="-6166"/>
          <a:stretch/>
        </p:blipFill>
        <p:spPr>
          <a:xfrm>
            <a:off x="666285" y="1371600"/>
            <a:ext cx="5372100" cy="252809"/>
          </a:xfrm>
          <a:prstGeom prst="rect">
            <a:avLst/>
          </a:prstGeom>
        </p:spPr>
      </p:pic>
    </p:spTree>
    <p:extLst>
      <p:ext uri="{BB962C8B-B14F-4D97-AF65-F5344CB8AC3E}">
        <p14:creationId xmlns:p14="http://schemas.microsoft.com/office/powerpoint/2010/main" val="203596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a:xfrm>
            <a:off x="-288252" y="413298"/>
            <a:ext cx="10515600" cy="676275"/>
          </a:xfrm>
        </p:spPr>
        <p:txBody>
          <a:bodyPr>
            <a:normAutofit fontScale="90000"/>
          </a:bodyPr>
          <a:lstStyle/>
          <a:p>
            <a:r>
              <a:rPr lang="en-US" dirty="0">
                <a:solidFill>
                  <a:srgbClr val="339D68"/>
                </a:solidFill>
                <a:latin typeface="Sassoon Infant Std" panose="020B0503020103030203" pitchFamily="34" charset="0"/>
              </a:rPr>
              <a:t>Summer Induction Sessions </a:t>
            </a:r>
            <a:endParaRPr lang="ru-RU" dirty="0">
              <a:solidFill>
                <a:srgbClr val="339D68"/>
              </a:solidFill>
            </a:endParaRPr>
          </a:p>
        </p:txBody>
      </p:sp>
      <p:pic>
        <p:nvPicPr>
          <p:cNvPr id="5" name="Picture 4">
            <a:extLst>
              <a:ext uri="{FF2B5EF4-FFF2-40B4-BE49-F238E27FC236}">
                <a16:creationId xmlns:a16="http://schemas.microsoft.com/office/drawing/2014/main" id="{68A2B647-BBB6-2F5E-669E-1122FF73BDB5}"/>
              </a:ext>
            </a:extLst>
          </p:cNvPr>
          <p:cNvPicPr>
            <a:picLocks noChangeAspect="1"/>
          </p:cNvPicPr>
          <p:nvPr/>
        </p:nvPicPr>
        <p:blipFill>
          <a:blip r:embed="rId3"/>
          <a:stretch>
            <a:fillRect/>
          </a:stretch>
        </p:blipFill>
        <p:spPr>
          <a:xfrm>
            <a:off x="2065590" y="943690"/>
            <a:ext cx="5807916" cy="224089"/>
          </a:xfrm>
          <a:prstGeom prst="rect">
            <a:avLst/>
          </a:prstGeom>
        </p:spPr>
      </p:pic>
      <p:sp>
        <p:nvSpPr>
          <p:cNvPr id="6" name="Rectangle 5">
            <a:extLst>
              <a:ext uri="{FF2B5EF4-FFF2-40B4-BE49-F238E27FC236}">
                <a16:creationId xmlns:a16="http://schemas.microsoft.com/office/drawing/2014/main" id="{16F35216-A484-22FB-945C-E3BE5365182B}"/>
              </a:ext>
            </a:extLst>
          </p:cNvPr>
          <p:cNvSpPr/>
          <p:nvPr/>
        </p:nvSpPr>
        <p:spPr>
          <a:xfrm>
            <a:off x="2919677" y="1167779"/>
            <a:ext cx="6549069" cy="1435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0">
            <a:extLst>
              <a:ext uri="{FF2B5EF4-FFF2-40B4-BE49-F238E27FC236}">
                <a16:creationId xmlns:a16="http://schemas.microsoft.com/office/drawing/2014/main" id="{747D951E-A483-87A7-6F1D-C25C5ABDEA86}"/>
              </a:ext>
            </a:extLst>
          </p:cNvPr>
          <p:cNvSpPr txBox="1">
            <a:spLocks/>
          </p:cNvSpPr>
          <p:nvPr/>
        </p:nvSpPr>
        <p:spPr>
          <a:xfrm>
            <a:off x="6866348" y="1777962"/>
            <a:ext cx="3171796" cy="2333625"/>
          </a:xfrm>
          <a:prstGeom prst="rect">
            <a:avLst/>
          </a:prstGeom>
        </p:spPr>
        <p:txBody>
          <a:bodyPr vert="horz" lIns="91440" tIns="45720" rIns="91440" bIns="45720" rtlCol="0">
            <a:normAutofit/>
          </a:bodyPr>
          <a:lstStyle>
            <a:lvl1pPr marL="180000" indent="-180000" algn="l" defTabSz="457200" rtl="0" eaLnBrk="1" latinLnBrk="0" hangingPunct="1">
              <a:spcBef>
                <a:spcPts val="600"/>
              </a:spcBef>
              <a:spcAft>
                <a:spcPts val="0"/>
              </a:spcAft>
              <a:buClr>
                <a:schemeClr val="accent3"/>
              </a:buClr>
              <a:buSzPct val="80000"/>
              <a:buFont typeface="Wingdings 3" charset="2"/>
              <a:buChar char=""/>
              <a:defRPr sz="14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50000"/>
                    <a:lumOff val="5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50000"/>
                    <a:lumOff val="5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50000"/>
                    <a:lumOff val="5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Aft>
                <a:spcPts val="600"/>
              </a:spcAft>
            </a:pPr>
            <a:r>
              <a:rPr lang="en-GB" b="1" dirty="0">
                <a:latin typeface="Sassoon Infant Std" panose="020B0503020103030203" pitchFamily="34" charset="0"/>
              </a:rPr>
              <a:t>Group 1 – 9:15 – 10:15am</a:t>
            </a:r>
          </a:p>
          <a:p>
            <a:pPr>
              <a:spcAft>
                <a:spcPts val="600"/>
              </a:spcAft>
            </a:pPr>
            <a:r>
              <a:rPr lang="en-GB" b="1" dirty="0">
                <a:latin typeface="Sassoon Infant Std" panose="020B0503020103030203" pitchFamily="34" charset="0"/>
              </a:rPr>
              <a:t>Group 2 – 10:45 – 11:45am</a:t>
            </a:r>
          </a:p>
          <a:p>
            <a:pPr marL="0" indent="0">
              <a:spcAft>
                <a:spcPts val="600"/>
              </a:spcAft>
              <a:buNone/>
            </a:pPr>
            <a:r>
              <a:rPr lang="en-GB" i="1" dirty="0">
                <a:solidFill>
                  <a:schemeClr val="accent3"/>
                </a:solidFill>
                <a:latin typeface="Sassoon Infant Std" panose="020B0503020103030203" pitchFamily="34" charset="0"/>
              </a:rPr>
              <a:t>Children to be dropped off at the classroom. Parents stay in the hall for tea and coffee with members of the senior leadership team. </a:t>
            </a:r>
          </a:p>
          <a:p>
            <a:pPr>
              <a:spcAft>
                <a:spcPts val="600"/>
              </a:spcAft>
            </a:pPr>
            <a:endParaRPr lang="en-GB" i="1" dirty="0">
              <a:solidFill>
                <a:schemeClr val="accent3"/>
              </a:solidFill>
              <a:latin typeface="Sassoon Infant Std" panose="020B0503020103030203" pitchFamily="34" charset="0"/>
            </a:endParaRPr>
          </a:p>
          <a:p>
            <a:pPr marL="0" indent="0">
              <a:spcBef>
                <a:spcPts val="0"/>
              </a:spcBef>
              <a:buFont typeface="Wingdings 3" charset="2"/>
              <a:buNone/>
            </a:pPr>
            <a:endParaRPr lang="en-GB" sz="400" i="1" dirty="0">
              <a:solidFill>
                <a:schemeClr val="accent3"/>
              </a:solidFill>
              <a:latin typeface="Sassoon Infant Std" panose="020B0503020103030203" pitchFamily="34" charset="0"/>
            </a:endParaRPr>
          </a:p>
        </p:txBody>
      </p:sp>
      <p:sp>
        <p:nvSpPr>
          <p:cNvPr id="20" name="Rectangle 19">
            <a:extLst>
              <a:ext uri="{FF2B5EF4-FFF2-40B4-BE49-F238E27FC236}">
                <a16:creationId xmlns:a16="http://schemas.microsoft.com/office/drawing/2014/main" id="{63197F16-B769-E246-B74D-9C059768C187}"/>
              </a:ext>
            </a:extLst>
          </p:cNvPr>
          <p:cNvSpPr/>
          <p:nvPr/>
        </p:nvSpPr>
        <p:spPr>
          <a:xfrm>
            <a:off x="789023" y="3938112"/>
            <a:ext cx="3925629" cy="2695797"/>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021907C-CF0E-F3D7-F34F-7EE16328D040}"/>
              </a:ext>
            </a:extLst>
          </p:cNvPr>
          <p:cNvSpPr/>
          <p:nvPr/>
        </p:nvSpPr>
        <p:spPr>
          <a:xfrm>
            <a:off x="3390049" y="1471872"/>
            <a:ext cx="228372" cy="213913"/>
          </a:xfrm>
          <a:prstGeom prst="ellipse">
            <a:avLst/>
          </a:prstGeom>
          <a:solidFill>
            <a:srgbClr val="1D594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7" name="Oval 26">
            <a:extLst>
              <a:ext uri="{FF2B5EF4-FFF2-40B4-BE49-F238E27FC236}">
                <a16:creationId xmlns:a16="http://schemas.microsoft.com/office/drawing/2014/main" id="{8310D90D-49D2-B524-64DB-D23EF30DA520}"/>
              </a:ext>
            </a:extLst>
          </p:cNvPr>
          <p:cNvSpPr/>
          <p:nvPr/>
        </p:nvSpPr>
        <p:spPr>
          <a:xfrm>
            <a:off x="402458" y="1464197"/>
            <a:ext cx="228372" cy="213913"/>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6A899AFB-861A-140A-2BC5-888290362599}"/>
              </a:ext>
            </a:extLst>
          </p:cNvPr>
          <p:cNvSpPr/>
          <p:nvPr/>
        </p:nvSpPr>
        <p:spPr>
          <a:xfrm>
            <a:off x="6637976" y="1471872"/>
            <a:ext cx="228372" cy="213913"/>
          </a:xfrm>
          <a:prstGeom prst="ellipse">
            <a:avLst/>
          </a:prstGeom>
          <a:solidFill>
            <a:srgbClr val="1D594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8" name="Text Placeholder 7">
            <a:extLst>
              <a:ext uri="{FF2B5EF4-FFF2-40B4-BE49-F238E27FC236}">
                <a16:creationId xmlns:a16="http://schemas.microsoft.com/office/drawing/2014/main" id="{E3AB4F18-AE38-4488-9473-A828459DA8A4}"/>
              </a:ext>
            </a:extLst>
          </p:cNvPr>
          <p:cNvSpPr>
            <a:spLocks noGrp="1"/>
          </p:cNvSpPr>
          <p:nvPr>
            <p:ph type="body" idx="18"/>
          </p:nvPr>
        </p:nvSpPr>
        <p:spPr>
          <a:xfrm>
            <a:off x="3688331" y="1420525"/>
            <a:ext cx="2795535" cy="334652"/>
          </a:xfrm>
        </p:spPr>
        <p:txBody>
          <a:bodyPr>
            <a:noAutofit/>
          </a:bodyPr>
          <a:lstStyle/>
          <a:p>
            <a:r>
              <a:rPr lang="en-US" sz="1800" dirty="0">
                <a:solidFill>
                  <a:srgbClr val="1D594B"/>
                </a:solidFill>
                <a:latin typeface="Sassoon Infant Std" panose="020B0503020103030203" pitchFamily="34" charset="0"/>
              </a:rPr>
              <a:t>Wednesday 24</a:t>
            </a:r>
            <a:r>
              <a:rPr lang="en-US" sz="1800" baseline="30000" dirty="0">
                <a:solidFill>
                  <a:srgbClr val="1D594B"/>
                </a:solidFill>
                <a:latin typeface="Sassoon Infant Std" panose="020B0503020103030203" pitchFamily="34" charset="0"/>
              </a:rPr>
              <a:t>th</a:t>
            </a:r>
            <a:r>
              <a:rPr lang="en-US" sz="1800" dirty="0">
                <a:solidFill>
                  <a:srgbClr val="1D594B"/>
                </a:solidFill>
                <a:latin typeface="Sassoon Infant Std" panose="020B0503020103030203" pitchFamily="34" charset="0"/>
              </a:rPr>
              <a:t> June</a:t>
            </a:r>
            <a:endParaRPr lang="ru-RU" sz="1800" dirty="0">
              <a:solidFill>
                <a:srgbClr val="1D594B"/>
              </a:solidFill>
            </a:endParaRPr>
          </a:p>
        </p:txBody>
      </p:sp>
      <p:sp>
        <p:nvSpPr>
          <p:cNvPr id="11" name="Text Placeholder 10"/>
          <p:cNvSpPr>
            <a:spLocks noGrp="1"/>
          </p:cNvSpPr>
          <p:nvPr>
            <p:ph type="body" sz="quarter" idx="21"/>
          </p:nvPr>
        </p:nvSpPr>
        <p:spPr>
          <a:xfrm>
            <a:off x="3730741" y="1848280"/>
            <a:ext cx="2795535" cy="2333625"/>
          </a:xfrm>
        </p:spPr>
        <p:txBody>
          <a:bodyPr>
            <a:normAutofit/>
          </a:bodyPr>
          <a:lstStyle/>
          <a:p>
            <a:pPr>
              <a:spcAft>
                <a:spcPts val="600"/>
              </a:spcAft>
            </a:pPr>
            <a:r>
              <a:rPr lang="en-GB" b="1" dirty="0">
                <a:latin typeface="Sassoon Infant Std" panose="020B0503020103030203" pitchFamily="34" charset="0"/>
              </a:rPr>
              <a:t>Group 1 – 9:15 – 10:15am</a:t>
            </a:r>
          </a:p>
          <a:p>
            <a:pPr>
              <a:spcAft>
                <a:spcPts val="600"/>
              </a:spcAft>
            </a:pPr>
            <a:r>
              <a:rPr lang="en-GB" b="1" dirty="0">
                <a:latin typeface="Sassoon Infant Std" panose="020B0503020103030203" pitchFamily="34" charset="0"/>
              </a:rPr>
              <a:t>Group 2 – 10:45 - 11:45am</a:t>
            </a:r>
          </a:p>
          <a:p>
            <a:pPr marL="0" indent="0">
              <a:spcAft>
                <a:spcPts val="600"/>
              </a:spcAft>
              <a:buNone/>
            </a:pPr>
            <a:r>
              <a:rPr lang="en-GB" i="1" dirty="0">
                <a:solidFill>
                  <a:schemeClr val="accent3"/>
                </a:solidFill>
                <a:latin typeface="Sassoon Infant Std" panose="020B0503020103030203" pitchFamily="34" charset="0"/>
              </a:rPr>
              <a:t>Parents to stay and play in the classrooms </a:t>
            </a:r>
          </a:p>
          <a:p>
            <a:pPr>
              <a:spcAft>
                <a:spcPts val="600"/>
              </a:spcAft>
            </a:pPr>
            <a:endParaRPr lang="en-GB" b="1" dirty="0">
              <a:latin typeface="Sassoon Infant Std" panose="020B0503020103030203" pitchFamily="34" charset="0"/>
            </a:endParaRPr>
          </a:p>
        </p:txBody>
      </p:sp>
      <p:sp>
        <p:nvSpPr>
          <p:cNvPr id="10" name="Text Placeholder 9"/>
          <p:cNvSpPr>
            <a:spLocks noGrp="1"/>
          </p:cNvSpPr>
          <p:nvPr>
            <p:ph type="body" idx="1"/>
          </p:nvPr>
        </p:nvSpPr>
        <p:spPr>
          <a:xfrm>
            <a:off x="630830" y="1395772"/>
            <a:ext cx="2910457" cy="334652"/>
          </a:xfrm>
        </p:spPr>
        <p:txBody>
          <a:bodyPr>
            <a:noAutofit/>
          </a:bodyPr>
          <a:lstStyle/>
          <a:p>
            <a:r>
              <a:rPr lang="en-GB" sz="1800" dirty="0">
                <a:solidFill>
                  <a:srgbClr val="1D594B"/>
                </a:solidFill>
                <a:latin typeface="Sassoon Infant Std" panose="020B0503020103030203" pitchFamily="34" charset="0"/>
              </a:rPr>
              <a:t>Wednesday 17</a:t>
            </a:r>
            <a:r>
              <a:rPr lang="en-GB" sz="1800" baseline="30000" dirty="0">
                <a:solidFill>
                  <a:srgbClr val="1D594B"/>
                </a:solidFill>
                <a:latin typeface="Sassoon Infant Std" panose="020B0503020103030203" pitchFamily="34" charset="0"/>
              </a:rPr>
              <a:t>th</a:t>
            </a:r>
            <a:r>
              <a:rPr lang="en-GB" sz="1800" dirty="0">
                <a:solidFill>
                  <a:srgbClr val="1D594B"/>
                </a:solidFill>
                <a:latin typeface="Sassoon Infant Std" panose="020B0503020103030203" pitchFamily="34" charset="0"/>
              </a:rPr>
              <a:t> June </a:t>
            </a:r>
          </a:p>
        </p:txBody>
      </p:sp>
      <p:sp>
        <p:nvSpPr>
          <p:cNvPr id="9" name="Text Placeholder 8"/>
          <p:cNvSpPr>
            <a:spLocks noGrp="1"/>
          </p:cNvSpPr>
          <p:nvPr>
            <p:ph type="body" sz="quarter" idx="20"/>
          </p:nvPr>
        </p:nvSpPr>
        <p:spPr>
          <a:xfrm>
            <a:off x="663895" y="1708607"/>
            <a:ext cx="2469307" cy="3112242"/>
          </a:xfrm>
        </p:spPr>
        <p:txBody>
          <a:bodyPr>
            <a:normAutofit/>
          </a:bodyPr>
          <a:lstStyle/>
          <a:p>
            <a:pPr marL="0" indent="0">
              <a:spcAft>
                <a:spcPts val="600"/>
              </a:spcAft>
              <a:buNone/>
            </a:pPr>
            <a:r>
              <a:rPr lang="en-GB" b="1" i="1" dirty="0">
                <a:solidFill>
                  <a:schemeClr val="accent3"/>
                </a:solidFill>
                <a:latin typeface="Sassoon Infant Std" panose="020B0503020103030203" pitchFamily="34" charset="0"/>
              </a:rPr>
              <a:t>This is an additional session for any children who do not attend North Town Nursery. (Group 1)</a:t>
            </a:r>
          </a:p>
          <a:p>
            <a:pPr>
              <a:spcAft>
                <a:spcPts val="600"/>
              </a:spcAft>
            </a:pPr>
            <a:r>
              <a:rPr lang="en-GB" b="1" dirty="0">
                <a:latin typeface="Sassoon Infant Std" panose="020B0503020103030203" pitchFamily="34" charset="0"/>
              </a:rPr>
              <a:t>9:15 – 10:15am</a:t>
            </a:r>
            <a:endParaRPr lang="en-GB" dirty="0">
              <a:solidFill>
                <a:schemeClr val="accent2"/>
              </a:solidFill>
              <a:latin typeface="Sassoon Infant Std" panose="020B0503020103030203" pitchFamily="34" charset="0"/>
            </a:endParaRPr>
          </a:p>
          <a:p>
            <a:pPr marL="0" indent="0">
              <a:spcAft>
                <a:spcPts val="600"/>
              </a:spcAft>
              <a:buNone/>
            </a:pPr>
            <a:r>
              <a:rPr lang="en-GB" i="1" dirty="0">
                <a:solidFill>
                  <a:schemeClr val="accent3"/>
                </a:solidFill>
                <a:latin typeface="Sassoon Infant Std" panose="020B0503020103030203" pitchFamily="34" charset="0"/>
              </a:rPr>
              <a:t>Parents to stay and play in the classrooms </a:t>
            </a:r>
          </a:p>
        </p:txBody>
      </p:sp>
      <p:sp>
        <p:nvSpPr>
          <p:cNvPr id="12" name="Text Placeholder 9"/>
          <p:cNvSpPr>
            <a:spLocks noGrp="1"/>
          </p:cNvSpPr>
          <p:nvPr>
            <p:ph type="body" sz="quarter" idx="16"/>
          </p:nvPr>
        </p:nvSpPr>
        <p:spPr>
          <a:xfrm>
            <a:off x="6541468" y="1398625"/>
            <a:ext cx="3005280" cy="334652"/>
          </a:xfrm>
        </p:spPr>
        <p:txBody>
          <a:bodyPr>
            <a:noAutofit/>
          </a:bodyPr>
          <a:lstStyle/>
          <a:p>
            <a:r>
              <a:rPr lang="en-GB" dirty="0">
                <a:solidFill>
                  <a:srgbClr val="25714B"/>
                </a:solidFill>
                <a:latin typeface="Sassoon Infant Std" panose="020B0503020103030203" pitchFamily="34" charset="0"/>
              </a:rPr>
              <a:t>Wedn</a:t>
            </a:r>
            <a:r>
              <a:rPr lang="en-GB" sz="1800" dirty="0">
                <a:solidFill>
                  <a:srgbClr val="25714B"/>
                </a:solidFill>
                <a:latin typeface="Sassoon Infant Std" panose="020B0503020103030203" pitchFamily="34" charset="0"/>
              </a:rPr>
              <a:t>esday 1</a:t>
            </a:r>
            <a:r>
              <a:rPr lang="en-GB" sz="1800" baseline="30000" dirty="0">
                <a:solidFill>
                  <a:srgbClr val="25714B"/>
                </a:solidFill>
                <a:latin typeface="Sassoon Infant Std" panose="020B0503020103030203" pitchFamily="34" charset="0"/>
              </a:rPr>
              <a:t>st</a:t>
            </a:r>
            <a:r>
              <a:rPr lang="en-GB" sz="1800" dirty="0">
                <a:solidFill>
                  <a:srgbClr val="25714B"/>
                </a:solidFill>
                <a:latin typeface="Sassoon Infant Std" panose="020B0503020103030203" pitchFamily="34" charset="0"/>
              </a:rPr>
              <a:t> July</a:t>
            </a:r>
          </a:p>
        </p:txBody>
      </p:sp>
      <p:sp>
        <p:nvSpPr>
          <p:cNvPr id="7" name="Rectangle 6">
            <a:extLst>
              <a:ext uri="{FF2B5EF4-FFF2-40B4-BE49-F238E27FC236}">
                <a16:creationId xmlns:a16="http://schemas.microsoft.com/office/drawing/2014/main" id="{CD57BE2F-B573-7640-ADDB-59897608B1C3}"/>
              </a:ext>
            </a:extLst>
          </p:cNvPr>
          <p:cNvSpPr/>
          <p:nvPr/>
        </p:nvSpPr>
        <p:spPr>
          <a:xfrm>
            <a:off x="4969548" y="3945812"/>
            <a:ext cx="3925629" cy="2695797"/>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A0D31A0-8CA2-E284-3893-FD39FC2A76D3}"/>
              </a:ext>
            </a:extLst>
          </p:cNvPr>
          <p:cNvPicPr>
            <a:picLocks noChangeAspect="1"/>
          </p:cNvPicPr>
          <p:nvPr/>
        </p:nvPicPr>
        <p:blipFill rotWithShape="1">
          <a:blip r:embed="rId4"/>
          <a:srcRect l="5465"/>
          <a:stretch/>
        </p:blipFill>
        <p:spPr>
          <a:xfrm>
            <a:off x="9350956" y="17327"/>
            <a:ext cx="2841043" cy="2690648"/>
          </a:xfrm>
          <a:prstGeom prst="rect">
            <a:avLst/>
          </a:prstGeom>
        </p:spPr>
      </p:pic>
      <p:pic>
        <p:nvPicPr>
          <p:cNvPr id="1028" name="Picture 4" descr="May include: A white calendar for June 2026. The month and year are at the top in a bold font. The days of the week are listed across the top, with dates in a grid below. The numbers are in a bold, black font.">
            <a:extLst>
              <a:ext uri="{FF2B5EF4-FFF2-40B4-BE49-F238E27FC236}">
                <a16:creationId xmlns:a16="http://schemas.microsoft.com/office/drawing/2014/main" id="{2C531D95-4C9B-DC9F-1C14-1ADFF74EF7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30"/>
          <a:stretch>
            <a:fillRect/>
          </a:stretch>
        </p:blipFill>
        <p:spPr bwMode="auto">
          <a:xfrm>
            <a:off x="931993" y="3974837"/>
            <a:ext cx="3625115" cy="2593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include: A calendar for July 2026, with the month's name in a black, handwritten font. The days of the week are across the top, and the dates are in a grid. The calendar is white with black text.">
            <a:extLst>
              <a:ext uri="{FF2B5EF4-FFF2-40B4-BE49-F238E27FC236}">
                <a16:creationId xmlns:a16="http://schemas.microsoft.com/office/drawing/2014/main" id="{EAD1A358-CCAE-4D8E-C1EF-03E05DF96C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73"/>
          <a:stretch>
            <a:fillRect/>
          </a:stretch>
        </p:blipFill>
        <p:spPr bwMode="auto">
          <a:xfrm>
            <a:off x="5128508" y="3974836"/>
            <a:ext cx="3610890" cy="2593353"/>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966E2E25-C13F-1A80-D171-4C49A409C51F}"/>
              </a:ext>
            </a:extLst>
          </p:cNvPr>
          <p:cNvSpPr/>
          <p:nvPr/>
        </p:nvSpPr>
        <p:spPr>
          <a:xfrm>
            <a:off x="2665677" y="5782917"/>
            <a:ext cx="254000" cy="262785"/>
          </a:xfrm>
          <a:prstGeom prst="ellipse">
            <a:avLst/>
          </a:prstGeom>
          <a:solidFill>
            <a:srgbClr val="1D594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5" name="Oval 24">
            <a:extLst>
              <a:ext uri="{FF2B5EF4-FFF2-40B4-BE49-F238E27FC236}">
                <a16:creationId xmlns:a16="http://schemas.microsoft.com/office/drawing/2014/main" id="{EC43E33E-23E5-BCCB-8E82-57655EE0B6E4}"/>
              </a:ext>
            </a:extLst>
          </p:cNvPr>
          <p:cNvSpPr/>
          <p:nvPr/>
        </p:nvSpPr>
        <p:spPr>
          <a:xfrm>
            <a:off x="2676090" y="5363049"/>
            <a:ext cx="246120" cy="262785"/>
          </a:xfrm>
          <a:prstGeom prst="ellipse">
            <a:avLst/>
          </a:prstGeom>
          <a:solidFill>
            <a:schemeClr val="accent1"/>
          </a:solidFill>
          <a:ln>
            <a:solidFill>
              <a:srgbClr val="1D5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068F810-20F4-66CD-5EB7-DE19818E6C10}"/>
              </a:ext>
            </a:extLst>
          </p:cNvPr>
          <p:cNvSpPr/>
          <p:nvPr/>
        </p:nvSpPr>
        <p:spPr>
          <a:xfrm>
            <a:off x="6798423" y="4543425"/>
            <a:ext cx="267877" cy="256551"/>
          </a:xfrm>
          <a:prstGeom prst="ellipse">
            <a:avLst/>
          </a:prstGeom>
          <a:solidFill>
            <a:srgbClr val="1D594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Tree>
    <p:extLst>
      <p:ext uri="{BB962C8B-B14F-4D97-AF65-F5344CB8AC3E}">
        <p14:creationId xmlns:p14="http://schemas.microsoft.com/office/powerpoint/2010/main" val="403907192"/>
      </p:ext>
    </p:extLst>
  </p:cSld>
  <p:clrMapOvr>
    <a:masterClrMapping/>
  </p:clrMapOvr>
</p:sld>
</file>

<file path=ppt/theme/theme1.xml><?xml version="1.0" encoding="utf-8"?>
<a:theme xmlns:a="http://schemas.openxmlformats.org/drawingml/2006/main" name="Fac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D222B2E3E490468C2F07CFA855BFE9" ma:contentTypeVersion="10" ma:contentTypeDescription="Create a new document." ma:contentTypeScope="" ma:versionID="9f7876ded3413db7fe3a534ed5b8975d">
  <xsd:schema xmlns:xsd="http://www.w3.org/2001/XMLSchema" xmlns:xs="http://www.w3.org/2001/XMLSchema" xmlns:p="http://schemas.microsoft.com/office/2006/metadata/properties" xmlns:ns2="e774e88f-10b0-417a-bbca-bffe72585c87" xmlns:ns3="39e67e33-af8e-45e4-8a9a-5fc76ccac7c3" targetNamespace="http://schemas.microsoft.com/office/2006/metadata/properties" ma:root="true" ma:fieldsID="ed121ea96425bc915882a891382e4f1c" ns2:_="" ns3:_="">
    <xsd:import namespace="e774e88f-10b0-417a-bbca-bffe72585c87"/>
    <xsd:import namespace="39e67e33-af8e-45e4-8a9a-5fc76ccac7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4e88f-10b0-417a-bbca-bffe72585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4ce45a-a6a1-49aa-903f-575675cff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e67e33-af8e-45e4-8a9a-5fc76ccac7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3475abc-1fe8-4d88-a50a-9d6e381d4b8d}" ma:internalName="TaxCatchAll" ma:showField="CatchAllData" ma:web="39e67e33-af8e-45e4-8a9a-5fc76ccac7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74e88f-10b0-417a-bbca-bffe72585c87">
      <Terms xmlns="http://schemas.microsoft.com/office/infopath/2007/PartnerControls"/>
    </lcf76f155ced4ddcb4097134ff3c332f>
    <TaxCatchAll xmlns="39e67e33-af8e-45e4-8a9a-5fc76ccac7c3" xsi:nil="true"/>
  </documentManagement>
</p:properties>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F9E88C9D-CD5B-4711-AB6E-B0369F5EA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74e88f-10b0-417a-bbca-bffe72585c87"/>
    <ds:schemaRef ds:uri="39e67e33-af8e-45e4-8a9a-5fc76ccac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024DF7-0783-4549-86B7-A48B29FBA9C2}">
  <ds:schemaRefs>
    <ds:schemaRef ds:uri="39e67e33-af8e-45e4-8a9a-5fc76ccac7c3"/>
    <ds:schemaRef ds:uri="e774e88f-10b0-417a-bbca-bffe72585c87"/>
    <ds:schemaRef ds:uri="http://schemas.openxmlformats.org/package/2006/metadata/core-propertie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1362</TotalTime>
  <Words>1062</Words>
  <Application>Microsoft Office PowerPoint</Application>
  <PresentationFormat>Widescreen</PresentationFormat>
  <Paragraphs>166</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Sassoon Infant Std</vt:lpstr>
      <vt:lpstr>Trebuchet MS</vt:lpstr>
      <vt:lpstr>Wingdings</vt:lpstr>
      <vt:lpstr>Wingdings 3</vt:lpstr>
      <vt:lpstr>Facet</vt:lpstr>
      <vt:lpstr>New Parents’ Evening</vt:lpstr>
      <vt:lpstr>Welcome </vt:lpstr>
      <vt:lpstr>Welcome to Pippins </vt:lpstr>
      <vt:lpstr>PowerPoint Presentation</vt:lpstr>
      <vt:lpstr>PowerPoint Presentation</vt:lpstr>
      <vt:lpstr>A Typical Day in Pippins  </vt:lpstr>
      <vt:lpstr>Communication </vt:lpstr>
      <vt:lpstr>Getting Ready for School</vt:lpstr>
      <vt:lpstr>Summer Induction Sessions </vt:lpstr>
      <vt:lpstr>September Induction Sessions </vt:lpstr>
      <vt:lpstr>The first full week…</vt:lpstr>
      <vt:lpstr>PowerPoint Presentation</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Parents’ Evening</dc:title>
  <dc:creator>Leann Richards</dc:creator>
  <cp:lastModifiedBy>Leann Richards</cp:lastModifiedBy>
  <cp:revision>170</cp:revision>
  <cp:lastPrinted>2026-06-07T22:01:47Z</cp:lastPrinted>
  <dcterms:created xsi:type="dcterms:W3CDTF">2022-06-12T19:27:45Z</dcterms:created>
  <dcterms:modified xsi:type="dcterms:W3CDTF">2026-06-08T11:00:07Z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0x01010088F64AA085462B41B64CEDA9DF119A25</vt:lpwstr>
  </property>
  <property fmtid="{D5CDD505-2E9C-101B-9397-08002B2CF9AE}" pid="3" name="MediaServiceImageTags">
    <vt:lpwstr/>
  </property>
</Properties>
</file>